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8229600"/>
  <p:notesSz cx="8229600" cy="14630400"/>
  <p:embeddedFontLst>
    <p:embeddedFont>
      <p:font typeface="Inter"/>
      <p:regular r:id="rId23"/>
    </p:embeddedFont>
    <p:embeddedFont>
      <p:font typeface="Inter"/>
      <p:regular r:id="rId24"/>
    </p:embeddedFont>
    <p:embeddedFont>
      <p:font typeface="Inter"/>
      <p:regular r:id="rId25"/>
    </p:embeddedFont>
    <p:embeddedFont>
      <p:font typeface="Inter"/>
      <p:regular r:id="rId26"/>
    </p:embeddedFont>
    <p:embeddedFont>
      <p:font typeface="Inter"/>
      <p:regular r:id="rId27"/>
    </p:embeddedFont>
    <p:embeddedFont>
      <p:font typeface="Inter"/>
      <p:regular r:id="rId28"/>
    </p:embeddedFont>
    <p:embeddedFont>
      <p:font typeface="Inter"/>
      <p:regular r:id="rId29"/>
    </p:embeddedFont>
    <p:embeddedFont>
      <p:font typeface="Inter"/>
      <p:regular r:id="rId3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23" Type="http://schemas.openxmlformats.org/officeDocument/2006/relationships/font" Target="fonts/font1.fntdata"/><Relationship Id="rId24" Type="http://schemas.openxmlformats.org/officeDocument/2006/relationships/font" Target="fonts/font2.fntdata"/><Relationship Id="rId25" Type="http://schemas.openxmlformats.org/officeDocument/2006/relationships/font" Target="fonts/font3.fntdata"/><Relationship Id="rId26" Type="http://schemas.openxmlformats.org/officeDocument/2006/relationships/font" Target="fonts/font4.fntdata"/><Relationship Id="rId27" Type="http://schemas.openxmlformats.org/officeDocument/2006/relationships/font" Target="fonts/font5.fntdata"/><Relationship Id="rId28" Type="http://schemas.openxmlformats.org/officeDocument/2006/relationships/font" Target="fonts/font6.fntdata"/><Relationship Id="rId29" Type="http://schemas.openxmlformats.org/officeDocument/2006/relationships/font" Target="fonts/font7.fntdata"/><Relationship Id="rId3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F1F2E"/>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F1F2E"/>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F1F2E"/>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F1F2E"/>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F1F2E"/>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F1F2E"/>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F1F2E"/>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F1F2E"/>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F1F2E"/>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F1F2E"/>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F1F2E"/>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F1F2E"/>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F1F2E"/>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F1F2E"/>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F1F2E"/>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F1F2E"/>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image" Target="../media/image-10-6.png"/><Relationship Id="rId7" Type="http://schemas.openxmlformats.org/officeDocument/2006/relationships/image" Target="../media/image-10-7.svg"/><Relationship Id="rId8" Type="http://schemas.openxmlformats.org/officeDocument/2006/relationships/image" Target="../media/image-10-8.png"/><Relationship Id="rId9" Type="http://schemas.openxmlformats.org/officeDocument/2006/relationships/image" Target="../media/image-10-9.svg"/><Relationship Id="rId10" Type="http://schemas.openxmlformats.org/officeDocument/2006/relationships/image" Target="../media/image-10-10.png"/><Relationship Id="rId11" Type="http://schemas.openxmlformats.org/officeDocument/2006/relationships/image" Target="../media/image-10-11.svg"/><Relationship Id="rId12" Type="http://schemas.openxmlformats.org/officeDocument/2006/relationships/image" Target="../media/image-10-12.png"/><Relationship Id="rId13" Type="http://schemas.openxmlformats.org/officeDocument/2006/relationships/image" Target="../media/image-10-13.svg"/><Relationship Id="rId14" Type="http://schemas.openxmlformats.org/officeDocument/2006/relationships/image" Target="../media/image-10-14.png"/><Relationship Id="rId15" Type="http://schemas.openxmlformats.org/officeDocument/2006/relationships/image" Target="../media/image-10-15.svg"/><Relationship Id="rId16" Type="http://schemas.openxmlformats.org/officeDocument/2006/relationships/image" Target="../media/image-10-16.png"/><Relationship Id="rId17" Type="http://schemas.openxmlformats.org/officeDocument/2006/relationships/image" Target="../media/image-10-17.svg"/><Relationship Id="rId18" Type="http://schemas.openxmlformats.org/officeDocument/2006/relationships/image" Target="../media/image-10-18.png"/><Relationship Id="rId19" Type="http://schemas.openxmlformats.org/officeDocument/2006/relationships/slideLayout" Target="../slideLayouts/slideLayout11.xml"/><Relationship Id="rId20"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svg"/><Relationship Id="rId4" Type="http://schemas.openxmlformats.org/officeDocument/2006/relationships/image" Target="../media/image-15-4.png"/><Relationship Id="rId5" Type="http://schemas.openxmlformats.org/officeDocument/2006/relationships/image" Target="../media/image-15-5.svg"/><Relationship Id="rId6" Type="http://schemas.openxmlformats.org/officeDocument/2006/relationships/image" Target="../media/image-15-6.png"/><Relationship Id="rId7" Type="http://schemas.openxmlformats.org/officeDocument/2006/relationships/image" Target="../media/image-15-7.svg"/><Relationship Id="rId8" Type="http://schemas.openxmlformats.org/officeDocument/2006/relationships/image" Target="../media/image-15-8.png"/><Relationship Id="rId9" Type="http://schemas.openxmlformats.org/officeDocument/2006/relationships/image" Target="../media/image-15-9.svg"/><Relationship Id="rId10" Type="http://schemas.openxmlformats.org/officeDocument/2006/relationships/image" Target="../media/image-15-10.png"/><Relationship Id="rId11" Type="http://schemas.openxmlformats.org/officeDocument/2006/relationships/slideLayout" Target="../slideLayouts/slideLayout16.xml"/><Relationship Id="rId1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svg"/><Relationship Id="rId3" Type="http://schemas.openxmlformats.org/officeDocument/2006/relationships/image" Target="../media/image-16-3.png"/><Relationship Id="rId4" Type="http://schemas.openxmlformats.org/officeDocument/2006/relationships/image" Target="../media/image-16-4.svg"/><Relationship Id="rId5" Type="http://schemas.openxmlformats.org/officeDocument/2006/relationships/image" Target="../media/image-16-5.png"/><Relationship Id="rId6" Type="http://schemas.openxmlformats.org/officeDocument/2006/relationships/image" Target="../media/image-16-6.svg"/><Relationship Id="rId7" Type="http://schemas.openxmlformats.org/officeDocument/2006/relationships/image" Target="../media/image-16-7.png"/><Relationship Id="rId8" Type="http://schemas.openxmlformats.org/officeDocument/2006/relationships/image" Target="../media/image-16-8.svg"/><Relationship Id="rId9" Type="http://schemas.openxmlformats.org/officeDocument/2006/relationships/image" Target="../media/image-16-9.png"/><Relationship Id="rId10" Type="http://schemas.openxmlformats.org/officeDocument/2006/relationships/image" Target="../media/image-16-10.svg"/><Relationship Id="rId11" Type="http://schemas.openxmlformats.org/officeDocument/2006/relationships/slideLayout" Target="../slideLayouts/slideLayout17.xml"/><Relationship Id="rId1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image" Target="../media/image-4-9.png"/><Relationship Id="rId10" Type="http://schemas.openxmlformats.org/officeDocument/2006/relationships/image" Target="../media/image-4-10.svg"/><Relationship Id="rId11" Type="http://schemas.openxmlformats.org/officeDocument/2006/relationships/slideLayout" Target="../slideLayouts/slideLayout5.xml"/><Relationship Id="rId1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image" Target="../media/image-6-9.png"/><Relationship Id="rId10" Type="http://schemas.openxmlformats.org/officeDocument/2006/relationships/image" Target="../media/image-6-10.svg"/><Relationship Id="rId11" Type="http://schemas.openxmlformats.org/officeDocument/2006/relationships/image" Target="../media/image-6-11.png"/><Relationship Id="rId12" Type="http://schemas.openxmlformats.org/officeDocument/2006/relationships/image" Target="../media/image-6-12.svg"/><Relationship Id="rId13" Type="http://schemas.openxmlformats.org/officeDocument/2006/relationships/slideLayout" Target="../slideLayouts/slideLayout7.xml"/><Relationship Id="rId1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sv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svg"/><Relationship Id="rId9" Type="http://schemas.openxmlformats.org/officeDocument/2006/relationships/slideLayout" Target="../slideLayouts/slideLayout8.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image" Target="../media/image-9-8.png"/><Relationship Id="rId9" Type="http://schemas.openxmlformats.org/officeDocument/2006/relationships/image" Target="../media/image-9-9.svg"/><Relationship Id="rId10" Type="http://schemas.openxmlformats.org/officeDocument/2006/relationships/slideLayout" Target="../slideLayouts/slideLayout10.xml"/><Relationship Id="rId11"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20000"/>
            </a:srgbClr>
          </a:solidFill>
          <a:ln/>
        </p:spPr>
      </p:sp>
      <p:sp>
        <p:nvSpPr>
          <p:cNvPr id="4" name="Text 1"/>
          <p:cNvSpPr/>
          <p:nvPr/>
        </p:nvSpPr>
        <p:spPr>
          <a:xfrm>
            <a:off x="793790" y="5828348"/>
            <a:ext cx="6347103"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Inter Bold" pitchFamily="34" charset="0"/>
                <a:ea typeface="Inter Bold" pitchFamily="34" charset="-122"/>
                <a:cs typeface="Inter Bold" pitchFamily="34" charset="-120"/>
              </a:rPr>
              <a:t>TD Advisor Platform (TAP)</a:t>
            </a:r>
            <a:endParaRPr lang="en-US" sz="3900" dirty="0"/>
          </a:p>
        </p:txBody>
      </p:sp>
      <p:sp>
        <p:nvSpPr>
          <p:cNvPr id="5" name="Text 2"/>
          <p:cNvSpPr/>
          <p:nvPr/>
        </p:nvSpPr>
        <p:spPr>
          <a:xfrm>
            <a:off x="793790" y="6746081"/>
            <a:ext cx="13042821" cy="396954"/>
          </a:xfrm>
          <a:prstGeom prst="rect">
            <a:avLst/>
          </a:prstGeom>
          <a:noFill/>
          <a:ln/>
        </p:spPr>
        <p:txBody>
          <a:bodyPr wrap="none" lIns="0" tIns="0" rIns="0" bIns="0" rtlCol="0" anchor="t"/>
          <a:lstStyle/>
          <a:p>
            <a:pPr algn="l" indent="0" marL="0">
              <a:lnSpc>
                <a:spcPts val="3100"/>
              </a:lnSpc>
              <a:buNone/>
            </a:pPr>
            <a:r>
              <a:rPr lang="en-US" sz="1950" b="1" dirty="0">
                <a:solidFill>
                  <a:srgbClr val="FFFFFF"/>
                </a:solidFill>
                <a:latin typeface="Inter" pitchFamily="34" charset="0"/>
                <a:ea typeface="Inter" pitchFamily="34" charset="-122"/>
                <a:cs typeface="Inter" pitchFamily="34" charset="-120"/>
              </a:rPr>
              <a:t>Intelligent Guidance for Cloud Adoption, Infrastructure Modernization &amp; Engineering Excellence</a:t>
            </a:r>
            <a:endParaRPr lang="en-US" sz="1950" dirty="0"/>
          </a:p>
        </p:txBody>
      </p:sp>
      <p:sp>
        <p:nvSpPr>
          <p:cNvPr id="6" name="Text 3"/>
          <p:cNvSpPr/>
          <p:nvPr/>
        </p:nvSpPr>
        <p:spPr>
          <a:xfrm>
            <a:off x="793790" y="7366278"/>
            <a:ext cx="13042821" cy="317540"/>
          </a:xfrm>
          <a:prstGeom prst="rect">
            <a:avLst/>
          </a:prstGeom>
          <a:noFill/>
          <a:ln/>
        </p:spPr>
        <p:txBody>
          <a:bodyPr wrap="none" lIns="0" tIns="0" rIns="0" bIns="0" rtlCol="0" anchor="t"/>
          <a:lstStyle/>
          <a:p>
            <a:pPr algn="l" indent="0" marL="0">
              <a:lnSpc>
                <a:spcPts val="2500"/>
              </a:lnSpc>
              <a:buNone/>
            </a:pPr>
            <a:r>
              <a:rPr lang="en-US" sz="1550" b="1" dirty="0">
                <a:solidFill>
                  <a:srgbClr val="FFFFFF"/>
                </a:solidFill>
                <a:latin typeface="Inter" pitchFamily="34" charset="0"/>
                <a:ea typeface="Inter" pitchFamily="34" charset="-122"/>
                <a:cs typeface="Inter" pitchFamily="34" charset="-120"/>
              </a:rPr>
              <a:t>Scott Tully — Platform Engineering</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6527" y="540782"/>
            <a:ext cx="4670465" cy="583763"/>
          </a:xfrm>
          <a:prstGeom prst="rect">
            <a:avLst/>
          </a:prstGeom>
          <a:noFill/>
          <a:ln/>
        </p:spPr>
        <p:txBody>
          <a:bodyPr wrap="none" lIns="0" tIns="0" rIns="0" bIns="0" rtlCol="0" anchor="t"/>
          <a:lstStyle/>
          <a:p>
            <a:pPr algn="l" indent="0" marL="0">
              <a:lnSpc>
                <a:spcPts val="4550"/>
              </a:lnSpc>
              <a:buNone/>
            </a:pPr>
            <a:r>
              <a:rPr lang="en-US" sz="3650" b="1" dirty="0">
                <a:solidFill>
                  <a:srgbClr val="008A00"/>
                </a:solidFill>
                <a:latin typeface="Inter Bold" pitchFamily="34" charset="0"/>
                <a:ea typeface="Inter Bold" pitchFamily="34" charset="-122"/>
                <a:cs typeface="Inter Bold" pitchFamily="34" charset="-120"/>
              </a:rPr>
              <a:t>Everything-as-Code</a:t>
            </a:r>
            <a:endParaRPr lang="en-US" sz="3650" dirty="0"/>
          </a:p>
        </p:txBody>
      </p:sp>
      <p:sp>
        <p:nvSpPr>
          <p:cNvPr id="3" name="Text 1"/>
          <p:cNvSpPr/>
          <p:nvPr/>
        </p:nvSpPr>
        <p:spPr>
          <a:xfrm>
            <a:off x="786527" y="1199198"/>
            <a:ext cx="8724186" cy="466963"/>
          </a:xfrm>
          <a:prstGeom prst="rect">
            <a:avLst/>
          </a:prstGeom>
          <a:noFill/>
          <a:ln/>
        </p:spPr>
        <p:txBody>
          <a:bodyPr wrap="none" lIns="0" tIns="0" rIns="0" bIns="0" rtlCol="0" anchor="t"/>
          <a:lstStyle/>
          <a:p>
            <a:pPr algn="l" indent="0" marL="0">
              <a:lnSpc>
                <a:spcPts val="3650"/>
              </a:lnSpc>
              <a:buNone/>
            </a:pPr>
            <a:r>
              <a:rPr lang="en-US" sz="2900" b="1" dirty="0">
                <a:solidFill>
                  <a:srgbClr val="4D4177"/>
                </a:solidFill>
                <a:latin typeface="Inter Bold" pitchFamily="34" charset="0"/>
                <a:ea typeface="Inter Bold" pitchFamily="34" charset="-122"/>
                <a:cs typeface="Inter Bold" pitchFamily="34" charset="-120"/>
              </a:rPr>
              <a:t>The foundation that makes intelligence possible</a:t>
            </a:r>
            <a:endParaRPr lang="en-US" sz="2900" dirty="0"/>
          </a:p>
        </p:txBody>
      </p:sp>
      <p:pic>
        <p:nvPicPr>
          <p:cNvPr id="4" name="Image 0" descr="preencoded.png">    </p:cNvPr>
          <p:cNvPicPr>
            <a:picLocks noChangeAspect="1"/>
          </p:cNvPicPr>
          <p:nvPr/>
        </p:nvPicPr>
        <p:blipFill>
          <a:blip r:embed="rId1"/>
          <a:stretch>
            <a:fillRect/>
          </a:stretch>
        </p:blipFill>
        <p:spPr>
          <a:xfrm>
            <a:off x="1011555" y="2156460"/>
            <a:ext cx="8553212" cy="4360307"/>
          </a:xfrm>
          <a:prstGeom prst="rect">
            <a:avLst/>
          </a:prstGeom>
        </p:spPr>
      </p:pic>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2792" y="2437587"/>
            <a:ext cx="208297" cy="208297"/>
          </a:xfrm>
          <a:prstGeom prst="rect">
            <a:avLst/>
          </a:prstGeom>
        </p:spPr>
      </p:pic>
      <p:sp>
        <p:nvSpPr>
          <p:cNvPr id="6" name="Text 2"/>
          <p:cNvSpPr/>
          <p:nvPr/>
        </p:nvSpPr>
        <p:spPr>
          <a:xfrm>
            <a:off x="1489893" y="2820333"/>
            <a:ext cx="1433083" cy="468668"/>
          </a:xfrm>
          <a:prstGeom prst="rect">
            <a:avLst/>
          </a:prstGeom>
          <a:noFill/>
          <a:ln/>
        </p:spPr>
        <p:txBody>
          <a:bodyPr wrap="squar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Terraform Configs</a:t>
            </a:r>
            <a:endParaRPr lang="en-US" sz="1350" dirty="0"/>
          </a:p>
        </p:txBody>
      </p:sp>
      <p:sp>
        <p:nvSpPr>
          <p:cNvPr id="7" name="Text 3"/>
          <p:cNvSpPr/>
          <p:nvPr/>
        </p:nvSpPr>
        <p:spPr>
          <a:xfrm>
            <a:off x="1489893" y="3355656"/>
            <a:ext cx="1433083" cy="374934"/>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Reusable infrastructure code</a:t>
            </a:r>
            <a:endParaRPr lang="en-US" sz="1050" dirty="0"/>
          </a:p>
        </p:txBody>
      </p:sp>
      <p:pic>
        <p:nvPicPr>
          <p:cNvPr id="8"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0758" y="2437587"/>
            <a:ext cx="208297" cy="208297"/>
          </a:xfrm>
          <a:prstGeom prst="rect">
            <a:avLst/>
          </a:prstGeom>
        </p:spPr>
      </p:pic>
      <p:sp>
        <p:nvSpPr>
          <p:cNvPr id="9" name="Text 4"/>
          <p:cNvSpPr/>
          <p:nvPr/>
        </p:nvSpPr>
        <p:spPr>
          <a:xfrm>
            <a:off x="3597859" y="2820333"/>
            <a:ext cx="1433083" cy="468668"/>
          </a:xfrm>
          <a:prstGeom prst="rect">
            <a:avLst/>
          </a:prstGeom>
          <a:noFill/>
          <a:ln/>
        </p:spPr>
        <p:txBody>
          <a:bodyPr wrap="squar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Module Contracts</a:t>
            </a:r>
            <a:endParaRPr lang="en-US" sz="1350" dirty="0"/>
          </a:p>
        </p:txBody>
      </p:sp>
      <p:sp>
        <p:nvSpPr>
          <p:cNvPr id="10" name="Text 5"/>
          <p:cNvSpPr/>
          <p:nvPr/>
        </p:nvSpPr>
        <p:spPr>
          <a:xfrm>
            <a:off x="3597859" y="3355656"/>
            <a:ext cx="1433083" cy="374934"/>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Interface and version rules</a:t>
            </a:r>
            <a:endParaRPr lang="en-US" sz="1050" dirty="0"/>
          </a:p>
        </p:txBody>
      </p:sp>
      <p:pic>
        <p:nvPicPr>
          <p:cNvPr id="11"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8722" y="2437587"/>
            <a:ext cx="208297" cy="208297"/>
          </a:xfrm>
          <a:prstGeom prst="rect">
            <a:avLst/>
          </a:prstGeom>
        </p:spPr>
      </p:pic>
      <p:sp>
        <p:nvSpPr>
          <p:cNvPr id="12" name="Text 6"/>
          <p:cNvSpPr/>
          <p:nvPr/>
        </p:nvSpPr>
        <p:spPr>
          <a:xfrm>
            <a:off x="5705823" y="2820333"/>
            <a:ext cx="1433083" cy="468668"/>
          </a:xfrm>
          <a:prstGeom prst="rect">
            <a:avLst/>
          </a:prstGeom>
          <a:noFill/>
          <a:ln/>
        </p:spPr>
        <p:txBody>
          <a:bodyPr wrap="squar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Platform Reference</a:t>
            </a:r>
            <a:endParaRPr lang="en-US" sz="1350" dirty="0"/>
          </a:p>
        </p:txBody>
      </p:sp>
      <p:sp>
        <p:nvSpPr>
          <p:cNvPr id="13" name="Text 7"/>
          <p:cNvSpPr/>
          <p:nvPr/>
        </p:nvSpPr>
        <p:spPr>
          <a:xfrm>
            <a:off x="5705823" y="3355656"/>
            <a:ext cx="1433083" cy="374934"/>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Architectural blueprints</a:t>
            </a:r>
            <a:endParaRPr lang="en-US" sz="1050" dirty="0"/>
          </a:p>
        </p:txBody>
      </p:sp>
      <p:pic>
        <p:nvPicPr>
          <p:cNvPr id="14"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6688" y="2437587"/>
            <a:ext cx="208297" cy="208297"/>
          </a:xfrm>
          <a:prstGeom prst="rect">
            <a:avLst/>
          </a:prstGeom>
        </p:spPr>
      </p:pic>
      <p:sp>
        <p:nvSpPr>
          <p:cNvPr id="15" name="Text 8"/>
          <p:cNvSpPr/>
          <p:nvPr/>
        </p:nvSpPr>
        <p:spPr>
          <a:xfrm>
            <a:off x="7813789" y="2820333"/>
            <a:ext cx="1433083" cy="468668"/>
          </a:xfrm>
          <a:prstGeom prst="rect">
            <a:avLst/>
          </a:prstGeom>
          <a:noFill/>
          <a:ln/>
        </p:spPr>
        <p:txBody>
          <a:bodyPr wrap="squar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STIG Breakdowns</a:t>
            </a:r>
            <a:endParaRPr lang="en-US" sz="1350" dirty="0"/>
          </a:p>
        </p:txBody>
      </p:sp>
      <p:sp>
        <p:nvSpPr>
          <p:cNvPr id="16" name="Text 9"/>
          <p:cNvSpPr/>
          <p:nvPr/>
        </p:nvSpPr>
        <p:spPr>
          <a:xfrm>
            <a:off x="7813789" y="3355656"/>
            <a:ext cx="1433083" cy="374934"/>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Security technical guidance</a:t>
            </a:r>
            <a:endParaRPr lang="en-US" sz="1050" dirty="0"/>
          </a:p>
        </p:txBody>
      </p:sp>
      <p:pic>
        <p:nvPicPr>
          <p:cNvPr id="17" name="Image 5"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92792" y="4553884"/>
            <a:ext cx="208297" cy="208297"/>
          </a:xfrm>
          <a:prstGeom prst="rect">
            <a:avLst/>
          </a:prstGeom>
        </p:spPr>
      </p:pic>
      <p:sp>
        <p:nvSpPr>
          <p:cNvPr id="18" name="Text 10"/>
          <p:cNvSpPr/>
          <p:nvPr/>
        </p:nvSpPr>
        <p:spPr>
          <a:xfrm>
            <a:off x="1489893" y="5053797"/>
            <a:ext cx="1433083" cy="234334"/>
          </a:xfrm>
          <a:prstGeom prst="rect">
            <a:avLst/>
          </a:prstGeom>
          <a:noFill/>
          <a:ln/>
        </p:spPr>
        <p:txBody>
          <a:bodyPr wrap="non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Policy-as-Code</a:t>
            </a:r>
            <a:endParaRPr lang="en-US" sz="1350" dirty="0"/>
          </a:p>
        </p:txBody>
      </p:sp>
      <p:sp>
        <p:nvSpPr>
          <p:cNvPr id="19" name="Text 11"/>
          <p:cNvSpPr/>
          <p:nvPr/>
        </p:nvSpPr>
        <p:spPr>
          <a:xfrm>
            <a:off x="1489893" y="5354786"/>
            <a:ext cx="1433083" cy="374934"/>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Automated compliance rules</a:t>
            </a:r>
            <a:endParaRPr lang="en-US" sz="1050" dirty="0"/>
          </a:p>
        </p:txBody>
      </p:sp>
      <p:pic>
        <p:nvPicPr>
          <p:cNvPr id="20" name="Image 6" descr="preencoded.png">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00758" y="4553884"/>
            <a:ext cx="208297" cy="208297"/>
          </a:xfrm>
          <a:prstGeom prst="rect">
            <a:avLst/>
          </a:prstGeom>
        </p:spPr>
      </p:pic>
      <p:sp>
        <p:nvSpPr>
          <p:cNvPr id="21" name="Text 12"/>
          <p:cNvSpPr/>
          <p:nvPr/>
        </p:nvSpPr>
        <p:spPr>
          <a:xfrm>
            <a:off x="3597859" y="4936629"/>
            <a:ext cx="1433083" cy="468668"/>
          </a:xfrm>
          <a:prstGeom prst="rect">
            <a:avLst/>
          </a:prstGeom>
          <a:noFill/>
          <a:ln/>
        </p:spPr>
        <p:txBody>
          <a:bodyPr wrap="squar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SIEM Use Cases</a:t>
            </a:r>
            <a:endParaRPr lang="en-US" sz="1350" dirty="0"/>
          </a:p>
        </p:txBody>
      </p:sp>
      <p:sp>
        <p:nvSpPr>
          <p:cNvPr id="22" name="Text 13"/>
          <p:cNvSpPr/>
          <p:nvPr/>
        </p:nvSpPr>
        <p:spPr>
          <a:xfrm>
            <a:off x="3597859" y="5471953"/>
            <a:ext cx="1433083" cy="374934"/>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Detection and response logic</a:t>
            </a:r>
            <a:endParaRPr lang="en-US" sz="1050" dirty="0"/>
          </a:p>
        </p:txBody>
      </p:sp>
      <p:pic>
        <p:nvPicPr>
          <p:cNvPr id="23" name="Image 7" descr="preencoded.png">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08722" y="4553884"/>
            <a:ext cx="208297" cy="208297"/>
          </a:xfrm>
          <a:prstGeom prst="rect">
            <a:avLst/>
          </a:prstGeom>
        </p:spPr>
      </p:pic>
      <p:sp>
        <p:nvSpPr>
          <p:cNvPr id="24" name="Text 14"/>
          <p:cNvSpPr/>
          <p:nvPr/>
        </p:nvSpPr>
        <p:spPr>
          <a:xfrm>
            <a:off x="5705823" y="5053797"/>
            <a:ext cx="1433083" cy="234334"/>
          </a:xfrm>
          <a:prstGeom prst="rect">
            <a:avLst/>
          </a:prstGeom>
          <a:noFill/>
          <a:ln/>
        </p:spPr>
        <p:txBody>
          <a:bodyPr wrap="non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Paved Paths</a:t>
            </a:r>
            <a:endParaRPr lang="en-US" sz="1350" dirty="0"/>
          </a:p>
        </p:txBody>
      </p:sp>
      <p:sp>
        <p:nvSpPr>
          <p:cNvPr id="25" name="Text 15"/>
          <p:cNvSpPr/>
          <p:nvPr/>
        </p:nvSpPr>
        <p:spPr>
          <a:xfrm>
            <a:off x="5705823" y="5354786"/>
            <a:ext cx="1433083" cy="374934"/>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Provision and Orchestrate Infra</a:t>
            </a:r>
            <a:endParaRPr lang="en-US" sz="1050" dirty="0"/>
          </a:p>
        </p:txBody>
      </p:sp>
      <p:pic>
        <p:nvPicPr>
          <p:cNvPr id="26" name="Image 8" descr="preencoded.png">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16688" y="4553884"/>
            <a:ext cx="208297" cy="208297"/>
          </a:xfrm>
          <a:prstGeom prst="rect">
            <a:avLst/>
          </a:prstGeom>
        </p:spPr>
      </p:pic>
      <p:sp>
        <p:nvSpPr>
          <p:cNvPr id="27" name="Text 16"/>
          <p:cNvSpPr/>
          <p:nvPr/>
        </p:nvSpPr>
        <p:spPr>
          <a:xfrm>
            <a:off x="7813789" y="5053797"/>
            <a:ext cx="1433083" cy="234334"/>
          </a:xfrm>
          <a:prstGeom prst="rect">
            <a:avLst/>
          </a:prstGeom>
          <a:noFill/>
          <a:ln/>
        </p:spPr>
        <p:txBody>
          <a:bodyPr wrap="non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Network &amp; IAM</a:t>
            </a:r>
            <a:endParaRPr lang="en-US" sz="1350" dirty="0"/>
          </a:p>
        </p:txBody>
      </p:sp>
      <p:sp>
        <p:nvSpPr>
          <p:cNvPr id="28" name="Text 17"/>
          <p:cNvSpPr/>
          <p:nvPr/>
        </p:nvSpPr>
        <p:spPr>
          <a:xfrm>
            <a:off x="7813789" y="5354786"/>
            <a:ext cx="1433083" cy="374934"/>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Configuration and access standards</a:t>
            </a:r>
            <a:endParaRPr lang="en-US" sz="1050" dirty="0"/>
          </a:p>
        </p:txBody>
      </p:sp>
      <p:sp>
        <p:nvSpPr>
          <p:cNvPr id="29" name="Text 18"/>
          <p:cNvSpPr/>
          <p:nvPr/>
        </p:nvSpPr>
        <p:spPr>
          <a:xfrm>
            <a:off x="10253305" y="2543532"/>
            <a:ext cx="3598069" cy="3586162"/>
          </a:xfrm>
          <a:prstGeom prst="rect">
            <a:avLst/>
          </a:prstGeom>
          <a:noFill/>
          <a:ln/>
        </p:spPr>
        <p:txBody>
          <a:bodyPr wrap="square" lIns="0" tIns="0" rIns="0" bIns="0" rtlCol="0" anchor="t"/>
          <a:lstStyle/>
          <a:p>
            <a:pPr algn="l" indent="0" marL="0">
              <a:lnSpc>
                <a:spcPts val="2350"/>
              </a:lnSpc>
              <a:buNone/>
            </a:pPr>
            <a:r>
              <a:rPr lang="en-US" sz="1450" dirty="0">
                <a:solidFill>
                  <a:srgbClr val="C9D1D9"/>
                </a:solidFill>
                <a:latin typeface="Inter" pitchFamily="34" charset="0"/>
                <a:ea typeface="Inter" pitchFamily="34" charset="-122"/>
                <a:cs typeface="Inter" pitchFamily="34" charset="-120"/>
              </a:rPr>
              <a:t>Everything-as-Code represents the unified, structured repository of machine-readable enterprise knowledge critical for TD. This standardized code foundation is the indispensable bedrock that enables TAP's intelligence layer and agents to deliver accurate, consistent, and actionable guidance across the platform. Without this precise and unified representation, intelligent advisory functions would be severely limited.</a:t>
            </a:r>
            <a:endParaRPr lang="en-US" sz="1450" dirty="0"/>
          </a:p>
        </p:txBody>
      </p:sp>
      <p:sp>
        <p:nvSpPr>
          <p:cNvPr id="30" name="Shape 19"/>
          <p:cNvSpPr/>
          <p:nvPr/>
        </p:nvSpPr>
        <p:spPr>
          <a:xfrm>
            <a:off x="786527" y="6937058"/>
            <a:ext cx="13057346" cy="793790"/>
          </a:xfrm>
          <a:prstGeom prst="roundRect">
            <a:avLst>
              <a:gd name="adj" fmla="val 9885"/>
            </a:avLst>
          </a:prstGeom>
          <a:solidFill>
            <a:srgbClr val="000000"/>
          </a:solidFill>
          <a:ln/>
        </p:spPr>
      </p:sp>
      <p:pic>
        <p:nvPicPr>
          <p:cNvPr id="31" name="Image 9" descr="preencoded.png">    </p:cNvPr>
          <p:cNvPicPr>
            <a:picLocks noChangeAspect="1"/>
          </p:cNvPicPr>
          <p:nvPr/>
        </p:nvPicPr>
        <p:blipFill>
          <a:blip r:embed="rId18"/>
          <a:stretch>
            <a:fillRect/>
          </a:stretch>
        </p:blipFill>
        <p:spPr>
          <a:xfrm>
            <a:off x="973336" y="7220426"/>
            <a:ext cx="233482" cy="186809"/>
          </a:xfrm>
          <a:prstGeom prst="rect">
            <a:avLst/>
          </a:prstGeom>
        </p:spPr>
      </p:pic>
      <p:sp>
        <p:nvSpPr>
          <p:cNvPr id="32" name="Text 20"/>
          <p:cNvSpPr/>
          <p:nvPr/>
        </p:nvSpPr>
        <p:spPr>
          <a:xfrm>
            <a:off x="1393627" y="7170539"/>
            <a:ext cx="12263437" cy="298847"/>
          </a:xfrm>
          <a:prstGeom prst="rect">
            <a:avLst/>
          </a:prstGeom>
          <a:noFill/>
          <a:ln/>
        </p:spPr>
        <p:txBody>
          <a:bodyPr wrap="none" lIns="0" tIns="0" rIns="0" bIns="0" rtlCol="0" anchor="t"/>
          <a:lstStyle/>
          <a:p>
            <a:pPr algn="l" indent="0" marL="0">
              <a:lnSpc>
                <a:spcPts val="2350"/>
              </a:lnSpc>
              <a:buNone/>
            </a:pPr>
            <a:r>
              <a:rPr lang="en-US" sz="1450" dirty="0">
                <a:solidFill>
                  <a:srgbClr val="FFFFFF"/>
                </a:solidFill>
                <a:latin typeface="Inter" pitchFamily="34" charset="0"/>
                <a:ea typeface="Inter" pitchFamily="34" charset="-122"/>
                <a:cs typeface="Inter" pitchFamily="34" charset="-120"/>
              </a:rPr>
              <a:t>This corpus is </a:t>
            </a:r>
            <a:pPr algn="l" indent="0" marL="0">
              <a:lnSpc>
                <a:spcPts val="2350"/>
              </a:lnSpc>
              <a:buNone/>
            </a:pPr>
            <a:r>
              <a:rPr lang="en-US" sz="1450" b="1" dirty="0">
                <a:solidFill>
                  <a:srgbClr val="FFFFFF"/>
                </a:solidFill>
                <a:latin typeface="Inter" pitchFamily="34" charset="0"/>
                <a:ea typeface="Inter" pitchFamily="34" charset="-122"/>
                <a:cs typeface="Inter" pitchFamily="34" charset="-120"/>
              </a:rPr>
              <a:t>continuously transformed into consistent formats</a:t>
            </a:r>
            <a:pPr algn="l" indent="0" marL="0">
              <a:lnSpc>
                <a:spcPts val="2350"/>
              </a:lnSpc>
              <a:buNone/>
            </a:pPr>
            <a:r>
              <a:rPr lang="en-US" sz="1450" dirty="0">
                <a:solidFill>
                  <a:srgbClr val="FFFFFF"/>
                </a:solidFill>
                <a:latin typeface="Inter" pitchFamily="34" charset="0"/>
                <a:ea typeface="Inter" pitchFamily="34" charset="-122"/>
                <a:cs typeface="Inter" pitchFamily="34" charset="-120"/>
              </a:rPr>
              <a:t> so TAP’s agents can reason over it with precision.</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F1F2E">
              <a:alpha val="80000"/>
            </a:srgbClr>
          </a:solidFill>
          <a:ln/>
        </p:spPr>
      </p:sp>
      <p:sp>
        <p:nvSpPr>
          <p:cNvPr id="4" name="Text 1"/>
          <p:cNvSpPr/>
          <p:nvPr/>
        </p:nvSpPr>
        <p:spPr>
          <a:xfrm>
            <a:off x="788670" y="542211"/>
            <a:ext cx="10497502" cy="585430"/>
          </a:xfrm>
          <a:prstGeom prst="rect">
            <a:avLst/>
          </a:prstGeom>
          <a:noFill/>
          <a:ln/>
        </p:spPr>
        <p:txBody>
          <a:bodyPr wrap="none" lIns="0" tIns="0" rIns="0" bIns="0" rtlCol="0" anchor="t"/>
          <a:lstStyle/>
          <a:p>
            <a:pPr algn="l" indent="0" marL="0">
              <a:lnSpc>
                <a:spcPts val="4600"/>
              </a:lnSpc>
              <a:buNone/>
            </a:pPr>
            <a:r>
              <a:rPr lang="en-US" sz="3650" b="1" dirty="0">
                <a:solidFill>
                  <a:srgbClr val="008A00"/>
                </a:solidFill>
                <a:latin typeface="Inter Bold" pitchFamily="34" charset="0"/>
                <a:ea typeface="Inter Bold" pitchFamily="34" charset="-122"/>
                <a:cs typeface="Inter Bold" pitchFamily="34" charset="-120"/>
              </a:rPr>
              <a:t>Expected Outcomes (Conservative Estimates)</a:t>
            </a:r>
            <a:endParaRPr lang="en-US" sz="3650" dirty="0"/>
          </a:p>
        </p:txBody>
      </p:sp>
      <p:sp>
        <p:nvSpPr>
          <p:cNvPr id="5" name="Text 2"/>
          <p:cNvSpPr/>
          <p:nvPr/>
        </p:nvSpPr>
        <p:spPr>
          <a:xfrm>
            <a:off x="788670" y="1202531"/>
            <a:ext cx="7270790" cy="351234"/>
          </a:xfrm>
          <a:prstGeom prst="rect">
            <a:avLst/>
          </a:prstGeom>
          <a:noFill/>
          <a:ln/>
        </p:spPr>
        <p:txBody>
          <a:bodyPr wrap="none" lIns="0" tIns="0" rIns="0" bIns="0" rtlCol="0" anchor="t"/>
          <a:lstStyle/>
          <a:p>
            <a:pPr algn="l" indent="0" marL="0">
              <a:lnSpc>
                <a:spcPts val="2750"/>
              </a:lnSpc>
              <a:buNone/>
            </a:pPr>
            <a:r>
              <a:rPr lang="en-US" sz="2200" b="1" dirty="0">
                <a:solidFill>
                  <a:srgbClr val="008A00"/>
                </a:solidFill>
                <a:latin typeface="Inter Bold" pitchFamily="34" charset="0"/>
                <a:ea typeface="Inter Bold" pitchFamily="34" charset="-122"/>
                <a:cs typeface="Inter Bold" pitchFamily="34" charset="-120"/>
              </a:rPr>
              <a:t>Quantitative Outcomes (Low-risk, defensible ranges)</a:t>
            </a:r>
            <a:endParaRPr lang="en-US" sz="2200" dirty="0"/>
          </a:p>
        </p:txBody>
      </p:sp>
      <p:sp>
        <p:nvSpPr>
          <p:cNvPr id="6" name="Text 3"/>
          <p:cNvSpPr/>
          <p:nvPr/>
        </p:nvSpPr>
        <p:spPr>
          <a:xfrm>
            <a:off x="788670" y="1928336"/>
            <a:ext cx="3087648" cy="618173"/>
          </a:xfrm>
          <a:prstGeom prst="rect">
            <a:avLst/>
          </a:prstGeom>
          <a:noFill/>
          <a:ln/>
        </p:spPr>
        <p:txBody>
          <a:bodyPr wrap="none" lIns="0" tIns="0" rIns="0" bIns="0" rtlCol="0" anchor="t"/>
          <a:lstStyle/>
          <a:p>
            <a:pPr algn="ctr" indent="0" marL="0">
              <a:lnSpc>
                <a:spcPts val="4850"/>
              </a:lnSpc>
              <a:buNone/>
            </a:pPr>
            <a:r>
              <a:rPr lang="en-US" sz="4850" b="1" dirty="0">
                <a:solidFill>
                  <a:srgbClr val="B084F5"/>
                </a:solidFill>
                <a:latin typeface="Inter Bold" pitchFamily="34" charset="0"/>
                <a:ea typeface="Inter Bold" pitchFamily="34" charset="-122"/>
                <a:cs typeface="Inter Bold" pitchFamily="34" charset="-120"/>
              </a:rPr>
              <a:t>20-40%</a:t>
            </a:r>
            <a:endParaRPr lang="en-US" sz="4850" dirty="0"/>
          </a:p>
        </p:txBody>
      </p:sp>
      <p:sp>
        <p:nvSpPr>
          <p:cNvPr id="7" name="Text 4"/>
          <p:cNvSpPr/>
          <p:nvPr/>
        </p:nvSpPr>
        <p:spPr>
          <a:xfrm>
            <a:off x="1161693" y="2780586"/>
            <a:ext cx="2341602" cy="292656"/>
          </a:xfrm>
          <a:prstGeom prst="rect">
            <a:avLst/>
          </a:prstGeom>
          <a:noFill/>
          <a:ln/>
        </p:spPr>
        <p:txBody>
          <a:bodyPr wrap="none" lIns="0" tIns="0" rIns="0" bIns="0" rtlCol="0" anchor="t"/>
          <a:lstStyle/>
          <a:p>
            <a:pPr algn="ctr" indent="0" marL="0">
              <a:lnSpc>
                <a:spcPts val="2300"/>
              </a:lnSpc>
              <a:buNone/>
            </a:pPr>
            <a:r>
              <a:rPr lang="en-US" sz="1800" b="1" dirty="0">
                <a:solidFill>
                  <a:srgbClr val="C9D1D9"/>
                </a:solidFill>
                <a:latin typeface="Inter Bold" pitchFamily="34" charset="0"/>
                <a:ea typeface="Inter Bold" pitchFamily="34" charset="-122"/>
                <a:cs typeface="Inter Bold" pitchFamily="34" charset="-120"/>
              </a:rPr>
              <a:t>reduction</a:t>
            </a:r>
            <a:endParaRPr lang="en-US" sz="1800" dirty="0"/>
          </a:p>
        </p:txBody>
      </p:sp>
      <p:sp>
        <p:nvSpPr>
          <p:cNvPr id="8" name="Text 5"/>
          <p:cNvSpPr/>
          <p:nvPr/>
        </p:nvSpPr>
        <p:spPr>
          <a:xfrm>
            <a:off x="788670" y="3185636"/>
            <a:ext cx="3087648" cy="299561"/>
          </a:xfrm>
          <a:prstGeom prst="rect">
            <a:avLst/>
          </a:prstGeom>
          <a:noFill/>
          <a:ln/>
        </p:spPr>
        <p:txBody>
          <a:bodyPr wrap="none" lIns="0" tIns="0" rIns="0" bIns="0" rtlCol="0" anchor="t"/>
          <a:lstStyle/>
          <a:p>
            <a:pPr algn="ctr" indent="0" marL="0">
              <a:lnSpc>
                <a:spcPts val="2350"/>
              </a:lnSpc>
              <a:buNone/>
            </a:pPr>
            <a:r>
              <a:rPr lang="en-US" sz="1450" dirty="0">
                <a:solidFill>
                  <a:srgbClr val="C9D1D9"/>
                </a:solidFill>
                <a:latin typeface="Inter" pitchFamily="34" charset="0"/>
                <a:ea typeface="Inter" pitchFamily="34" charset="-122"/>
                <a:cs typeface="Inter" pitchFamily="34" charset="-120"/>
              </a:rPr>
              <a:t>in LOB onboarding time</a:t>
            </a:r>
            <a:endParaRPr lang="en-US" sz="1450" dirty="0"/>
          </a:p>
        </p:txBody>
      </p:sp>
      <p:sp>
        <p:nvSpPr>
          <p:cNvPr id="9" name="Text 6"/>
          <p:cNvSpPr/>
          <p:nvPr/>
        </p:nvSpPr>
        <p:spPr>
          <a:xfrm>
            <a:off x="4110395" y="1928336"/>
            <a:ext cx="3087767" cy="618173"/>
          </a:xfrm>
          <a:prstGeom prst="rect">
            <a:avLst/>
          </a:prstGeom>
          <a:noFill/>
          <a:ln/>
        </p:spPr>
        <p:txBody>
          <a:bodyPr wrap="none" lIns="0" tIns="0" rIns="0" bIns="0" rtlCol="0" anchor="t"/>
          <a:lstStyle/>
          <a:p>
            <a:pPr algn="ctr" indent="0" marL="0">
              <a:lnSpc>
                <a:spcPts val="4850"/>
              </a:lnSpc>
              <a:buNone/>
            </a:pPr>
            <a:r>
              <a:rPr lang="en-US" sz="4850" b="1" dirty="0">
                <a:solidFill>
                  <a:srgbClr val="B084F5"/>
                </a:solidFill>
                <a:latin typeface="Inter Bold" pitchFamily="34" charset="0"/>
                <a:ea typeface="Inter Bold" pitchFamily="34" charset="-122"/>
                <a:cs typeface="Inter Bold" pitchFamily="34" charset="-120"/>
              </a:rPr>
              <a:t>30-50%</a:t>
            </a:r>
            <a:endParaRPr lang="en-US" sz="4850" dirty="0"/>
          </a:p>
        </p:txBody>
      </p:sp>
      <p:sp>
        <p:nvSpPr>
          <p:cNvPr id="10" name="Text 7"/>
          <p:cNvSpPr/>
          <p:nvPr/>
        </p:nvSpPr>
        <p:spPr>
          <a:xfrm>
            <a:off x="4483418" y="2780586"/>
            <a:ext cx="2341602" cy="292656"/>
          </a:xfrm>
          <a:prstGeom prst="rect">
            <a:avLst/>
          </a:prstGeom>
          <a:noFill/>
          <a:ln/>
        </p:spPr>
        <p:txBody>
          <a:bodyPr wrap="none" lIns="0" tIns="0" rIns="0" bIns="0" rtlCol="0" anchor="t"/>
          <a:lstStyle/>
          <a:p>
            <a:pPr algn="ctr" indent="0" marL="0">
              <a:lnSpc>
                <a:spcPts val="2300"/>
              </a:lnSpc>
              <a:buNone/>
            </a:pPr>
            <a:r>
              <a:rPr lang="en-US" sz="1800" b="1" dirty="0">
                <a:solidFill>
                  <a:srgbClr val="C9D1D9"/>
                </a:solidFill>
                <a:latin typeface="Inter Bold" pitchFamily="34" charset="0"/>
                <a:ea typeface="Inter Bold" pitchFamily="34" charset="-122"/>
                <a:cs typeface="Inter Bold" pitchFamily="34" charset="-120"/>
              </a:rPr>
              <a:t>reduction</a:t>
            </a:r>
            <a:endParaRPr lang="en-US" sz="1800" dirty="0"/>
          </a:p>
        </p:txBody>
      </p:sp>
      <p:sp>
        <p:nvSpPr>
          <p:cNvPr id="11" name="Text 8"/>
          <p:cNvSpPr/>
          <p:nvPr/>
        </p:nvSpPr>
        <p:spPr>
          <a:xfrm>
            <a:off x="4110395" y="3185636"/>
            <a:ext cx="3087767" cy="299561"/>
          </a:xfrm>
          <a:prstGeom prst="rect">
            <a:avLst/>
          </a:prstGeom>
          <a:noFill/>
          <a:ln/>
        </p:spPr>
        <p:txBody>
          <a:bodyPr wrap="none" lIns="0" tIns="0" rIns="0" bIns="0" rtlCol="0" anchor="t"/>
          <a:lstStyle/>
          <a:p>
            <a:pPr algn="ctr" indent="0" marL="0">
              <a:lnSpc>
                <a:spcPts val="2350"/>
              </a:lnSpc>
              <a:buNone/>
            </a:pPr>
            <a:r>
              <a:rPr lang="en-US" sz="1450" dirty="0">
                <a:solidFill>
                  <a:srgbClr val="C9D1D9"/>
                </a:solidFill>
                <a:latin typeface="Inter" pitchFamily="34" charset="0"/>
                <a:ea typeface="Inter" pitchFamily="34" charset="-122"/>
                <a:cs typeface="Inter" pitchFamily="34" charset="-120"/>
              </a:rPr>
              <a:t>in Terraform inconsistencies</a:t>
            </a:r>
            <a:endParaRPr lang="en-US" sz="1450" dirty="0"/>
          </a:p>
        </p:txBody>
      </p:sp>
      <p:sp>
        <p:nvSpPr>
          <p:cNvPr id="12" name="Text 9"/>
          <p:cNvSpPr/>
          <p:nvPr/>
        </p:nvSpPr>
        <p:spPr>
          <a:xfrm>
            <a:off x="7432238" y="1928336"/>
            <a:ext cx="3087648" cy="618173"/>
          </a:xfrm>
          <a:prstGeom prst="rect">
            <a:avLst/>
          </a:prstGeom>
          <a:noFill/>
          <a:ln/>
        </p:spPr>
        <p:txBody>
          <a:bodyPr wrap="none" lIns="0" tIns="0" rIns="0" bIns="0" rtlCol="0" anchor="t"/>
          <a:lstStyle/>
          <a:p>
            <a:pPr algn="ctr" indent="0" marL="0">
              <a:lnSpc>
                <a:spcPts val="4850"/>
              </a:lnSpc>
              <a:buNone/>
            </a:pPr>
            <a:r>
              <a:rPr lang="en-US" sz="4850" b="1" dirty="0">
                <a:solidFill>
                  <a:srgbClr val="B084F5"/>
                </a:solidFill>
                <a:latin typeface="Inter Bold" pitchFamily="34" charset="0"/>
                <a:ea typeface="Inter Bold" pitchFamily="34" charset="-122"/>
                <a:cs typeface="Inter Bold" pitchFamily="34" charset="-120"/>
              </a:rPr>
              <a:t>40-60%</a:t>
            </a:r>
            <a:endParaRPr lang="en-US" sz="4850" dirty="0"/>
          </a:p>
        </p:txBody>
      </p:sp>
      <p:sp>
        <p:nvSpPr>
          <p:cNvPr id="13" name="Text 10"/>
          <p:cNvSpPr/>
          <p:nvPr/>
        </p:nvSpPr>
        <p:spPr>
          <a:xfrm>
            <a:off x="7805261" y="2780586"/>
            <a:ext cx="2341602" cy="292656"/>
          </a:xfrm>
          <a:prstGeom prst="rect">
            <a:avLst/>
          </a:prstGeom>
          <a:noFill/>
          <a:ln/>
        </p:spPr>
        <p:txBody>
          <a:bodyPr wrap="none" lIns="0" tIns="0" rIns="0" bIns="0" rtlCol="0" anchor="t"/>
          <a:lstStyle/>
          <a:p>
            <a:pPr algn="ctr" indent="0" marL="0">
              <a:lnSpc>
                <a:spcPts val="2300"/>
              </a:lnSpc>
              <a:buNone/>
            </a:pPr>
            <a:r>
              <a:rPr lang="en-US" sz="1800" b="1" dirty="0">
                <a:solidFill>
                  <a:srgbClr val="C9D1D9"/>
                </a:solidFill>
                <a:latin typeface="Inter Bold" pitchFamily="34" charset="0"/>
                <a:ea typeface="Inter Bold" pitchFamily="34" charset="-122"/>
                <a:cs typeface="Inter Bold" pitchFamily="34" charset="-120"/>
              </a:rPr>
              <a:t>reduction</a:t>
            </a:r>
            <a:endParaRPr lang="en-US" sz="1800" dirty="0"/>
          </a:p>
        </p:txBody>
      </p:sp>
      <p:sp>
        <p:nvSpPr>
          <p:cNvPr id="14" name="Text 11"/>
          <p:cNvSpPr/>
          <p:nvPr/>
        </p:nvSpPr>
        <p:spPr>
          <a:xfrm>
            <a:off x="7432238" y="3185636"/>
            <a:ext cx="3087648" cy="299561"/>
          </a:xfrm>
          <a:prstGeom prst="rect">
            <a:avLst/>
          </a:prstGeom>
          <a:noFill/>
          <a:ln/>
        </p:spPr>
        <p:txBody>
          <a:bodyPr wrap="none" lIns="0" tIns="0" rIns="0" bIns="0" rtlCol="0" anchor="t"/>
          <a:lstStyle/>
          <a:p>
            <a:pPr algn="ctr" indent="0" marL="0">
              <a:lnSpc>
                <a:spcPts val="2350"/>
              </a:lnSpc>
              <a:buNone/>
            </a:pPr>
            <a:r>
              <a:rPr lang="en-US" sz="1450" dirty="0">
                <a:solidFill>
                  <a:srgbClr val="C9D1D9"/>
                </a:solidFill>
                <a:latin typeface="Inter" pitchFamily="34" charset="0"/>
                <a:ea typeface="Inter" pitchFamily="34" charset="-122"/>
                <a:cs typeface="Inter" pitchFamily="34" charset="-120"/>
              </a:rPr>
              <a:t>in architecture “discovery cycles”</a:t>
            </a:r>
            <a:endParaRPr lang="en-US" sz="1450" dirty="0"/>
          </a:p>
        </p:txBody>
      </p:sp>
      <p:sp>
        <p:nvSpPr>
          <p:cNvPr id="15" name="Text 12"/>
          <p:cNvSpPr/>
          <p:nvPr/>
        </p:nvSpPr>
        <p:spPr>
          <a:xfrm>
            <a:off x="10753963" y="1928336"/>
            <a:ext cx="3087767" cy="618173"/>
          </a:xfrm>
          <a:prstGeom prst="rect">
            <a:avLst/>
          </a:prstGeom>
          <a:noFill/>
          <a:ln/>
        </p:spPr>
        <p:txBody>
          <a:bodyPr wrap="none" lIns="0" tIns="0" rIns="0" bIns="0" rtlCol="0" anchor="t"/>
          <a:lstStyle/>
          <a:p>
            <a:pPr algn="ctr" indent="0" marL="0">
              <a:lnSpc>
                <a:spcPts val="4850"/>
              </a:lnSpc>
              <a:buNone/>
            </a:pPr>
            <a:r>
              <a:rPr lang="en-US" sz="4850" b="1" dirty="0">
                <a:solidFill>
                  <a:srgbClr val="B084F5"/>
                </a:solidFill>
                <a:latin typeface="Inter Bold" pitchFamily="34" charset="0"/>
                <a:ea typeface="Inter Bold" pitchFamily="34" charset="-122"/>
                <a:cs typeface="Inter Bold" pitchFamily="34" charset="-120"/>
              </a:rPr>
              <a:t>20-35%</a:t>
            </a:r>
            <a:endParaRPr lang="en-US" sz="4850" dirty="0"/>
          </a:p>
        </p:txBody>
      </p:sp>
      <p:sp>
        <p:nvSpPr>
          <p:cNvPr id="16" name="Text 13"/>
          <p:cNvSpPr/>
          <p:nvPr/>
        </p:nvSpPr>
        <p:spPr>
          <a:xfrm>
            <a:off x="11126986" y="2780586"/>
            <a:ext cx="2341602" cy="292656"/>
          </a:xfrm>
          <a:prstGeom prst="rect">
            <a:avLst/>
          </a:prstGeom>
          <a:noFill/>
          <a:ln/>
        </p:spPr>
        <p:txBody>
          <a:bodyPr wrap="none" lIns="0" tIns="0" rIns="0" bIns="0" rtlCol="0" anchor="t"/>
          <a:lstStyle/>
          <a:p>
            <a:pPr algn="ctr" indent="0" marL="0">
              <a:lnSpc>
                <a:spcPts val="2300"/>
              </a:lnSpc>
              <a:buNone/>
            </a:pPr>
            <a:r>
              <a:rPr lang="en-US" sz="1800" b="1" dirty="0">
                <a:solidFill>
                  <a:srgbClr val="C9D1D9"/>
                </a:solidFill>
                <a:latin typeface="Inter Bold" pitchFamily="34" charset="0"/>
                <a:ea typeface="Inter Bold" pitchFamily="34" charset="-122"/>
                <a:cs typeface="Inter Bold" pitchFamily="34" charset="-120"/>
              </a:rPr>
              <a:t>fewer</a:t>
            </a:r>
            <a:endParaRPr lang="en-US" sz="1800" dirty="0"/>
          </a:p>
        </p:txBody>
      </p:sp>
      <p:sp>
        <p:nvSpPr>
          <p:cNvPr id="17" name="Text 14"/>
          <p:cNvSpPr/>
          <p:nvPr/>
        </p:nvSpPr>
        <p:spPr>
          <a:xfrm>
            <a:off x="10753963" y="3185636"/>
            <a:ext cx="3087767" cy="299561"/>
          </a:xfrm>
          <a:prstGeom prst="rect">
            <a:avLst/>
          </a:prstGeom>
          <a:noFill/>
          <a:ln/>
        </p:spPr>
        <p:txBody>
          <a:bodyPr wrap="none" lIns="0" tIns="0" rIns="0" bIns="0" rtlCol="0" anchor="t"/>
          <a:lstStyle/>
          <a:p>
            <a:pPr algn="ctr" indent="0" marL="0">
              <a:lnSpc>
                <a:spcPts val="2350"/>
              </a:lnSpc>
              <a:buNone/>
            </a:pPr>
            <a:r>
              <a:rPr lang="en-US" sz="1450" dirty="0">
                <a:solidFill>
                  <a:srgbClr val="C9D1D9"/>
                </a:solidFill>
                <a:latin typeface="Inter" pitchFamily="34" charset="0"/>
                <a:ea typeface="Inter" pitchFamily="34" charset="-122"/>
                <a:cs typeface="Inter" pitchFamily="34" charset="-120"/>
              </a:rPr>
              <a:t>platform support escalations</a:t>
            </a:r>
            <a:endParaRPr lang="en-US" sz="1450" dirty="0"/>
          </a:p>
        </p:txBody>
      </p:sp>
      <p:sp>
        <p:nvSpPr>
          <p:cNvPr id="18" name="Text 15"/>
          <p:cNvSpPr/>
          <p:nvPr/>
        </p:nvSpPr>
        <p:spPr>
          <a:xfrm>
            <a:off x="5771317" y="3953351"/>
            <a:ext cx="3087648" cy="618173"/>
          </a:xfrm>
          <a:prstGeom prst="rect">
            <a:avLst/>
          </a:prstGeom>
          <a:noFill/>
          <a:ln/>
        </p:spPr>
        <p:txBody>
          <a:bodyPr wrap="none" lIns="0" tIns="0" rIns="0" bIns="0" rtlCol="0" anchor="t"/>
          <a:lstStyle/>
          <a:p>
            <a:pPr algn="ctr" indent="0" marL="0">
              <a:lnSpc>
                <a:spcPts val="4850"/>
              </a:lnSpc>
              <a:buNone/>
            </a:pPr>
            <a:r>
              <a:rPr lang="en-US" sz="4850" b="1" dirty="0">
                <a:solidFill>
                  <a:srgbClr val="B084F5"/>
                </a:solidFill>
                <a:latin typeface="Inter Bold" pitchFamily="34" charset="0"/>
                <a:ea typeface="Inter Bold" pitchFamily="34" charset="-122"/>
                <a:cs typeface="Inter Bold" pitchFamily="34" charset="-120"/>
              </a:rPr>
              <a:t>1.5-2x</a:t>
            </a:r>
            <a:endParaRPr lang="en-US" sz="4850" dirty="0"/>
          </a:p>
        </p:txBody>
      </p:sp>
      <p:sp>
        <p:nvSpPr>
          <p:cNvPr id="19" name="Text 16"/>
          <p:cNvSpPr/>
          <p:nvPr/>
        </p:nvSpPr>
        <p:spPr>
          <a:xfrm>
            <a:off x="6144339" y="4805601"/>
            <a:ext cx="2341602" cy="292656"/>
          </a:xfrm>
          <a:prstGeom prst="rect">
            <a:avLst/>
          </a:prstGeom>
          <a:noFill/>
          <a:ln/>
        </p:spPr>
        <p:txBody>
          <a:bodyPr wrap="none" lIns="0" tIns="0" rIns="0" bIns="0" rtlCol="0" anchor="t"/>
          <a:lstStyle/>
          <a:p>
            <a:pPr algn="ctr" indent="0" marL="0">
              <a:lnSpc>
                <a:spcPts val="2300"/>
              </a:lnSpc>
              <a:buNone/>
            </a:pPr>
            <a:r>
              <a:rPr lang="en-US" sz="1800" b="1" dirty="0">
                <a:solidFill>
                  <a:srgbClr val="C9D1D9"/>
                </a:solidFill>
                <a:latin typeface="Inter Bold" pitchFamily="34" charset="0"/>
                <a:ea typeface="Inter Bold" pitchFamily="34" charset="-122"/>
                <a:cs typeface="Inter Bold" pitchFamily="34" charset="-120"/>
              </a:rPr>
              <a:t>improvement</a:t>
            </a:r>
            <a:endParaRPr lang="en-US" sz="1800" dirty="0"/>
          </a:p>
        </p:txBody>
      </p:sp>
      <p:sp>
        <p:nvSpPr>
          <p:cNvPr id="20" name="Text 17"/>
          <p:cNvSpPr/>
          <p:nvPr/>
        </p:nvSpPr>
        <p:spPr>
          <a:xfrm>
            <a:off x="5771317" y="5210651"/>
            <a:ext cx="3087648" cy="299561"/>
          </a:xfrm>
          <a:prstGeom prst="rect">
            <a:avLst/>
          </a:prstGeom>
          <a:noFill/>
          <a:ln/>
        </p:spPr>
        <p:txBody>
          <a:bodyPr wrap="none" lIns="0" tIns="0" rIns="0" bIns="0" rtlCol="0" anchor="t"/>
          <a:lstStyle/>
          <a:p>
            <a:pPr algn="ctr" indent="0" marL="0">
              <a:lnSpc>
                <a:spcPts val="2350"/>
              </a:lnSpc>
              <a:buNone/>
            </a:pPr>
            <a:r>
              <a:rPr lang="en-US" sz="1450" dirty="0">
                <a:solidFill>
                  <a:srgbClr val="C9D1D9"/>
                </a:solidFill>
                <a:latin typeface="Inter" pitchFamily="34" charset="0"/>
                <a:ea typeface="Inter" pitchFamily="34" charset="-122"/>
                <a:cs typeface="Inter" pitchFamily="34" charset="-120"/>
              </a:rPr>
              <a:t>in platform roadmap predictability</a:t>
            </a:r>
            <a:endParaRPr lang="en-US" sz="1450" dirty="0"/>
          </a:p>
        </p:txBody>
      </p:sp>
      <p:sp>
        <p:nvSpPr>
          <p:cNvPr id="21" name="Text 18"/>
          <p:cNvSpPr/>
          <p:nvPr/>
        </p:nvSpPr>
        <p:spPr>
          <a:xfrm>
            <a:off x="788670" y="5791200"/>
            <a:ext cx="2961680" cy="351234"/>
          </a:xfrm>
          <a:prstGeom prst="rect">
            <a:avLst/>
          </a:prstGeom>
          <a:noFill/>
          <a:ln/>
        </p:spPr>
        <p:txBody>
          <a:bodyPr wrap="none" lIns="0" tIns="0" rIns="0" bIns="0" rtlCol="0" anchor="t"/>
          <a:lstStyle/>
          <a:p>
            <a:pPr algn="l" indent="0" marL="0">
              <a:lnSpc>
                <a:spcPts val="2750"/>
              </a:lnSpc>
              <a:buNone/>
            </a:pPr>
            <a:r>
              <a:rPr lang="en-US" sz="2200" b="1" dirty="0">
                <a:solidFill>
                  <a:srgbClr val="008A00"/>
                </a:solidFill>
                <a:latin typeface="Inter Bold" pitchFamily="34" charset="0"/>
                <a:ea typeface="Inter Bold" pitchFamily="34" charset="-122"/>
                <a:cs typeface="Inter Bold" pitchFamily="34" charset="-120"/>
              </a:rPr>
              <a:t>Qualitative Outcomes</a:t>
            </a:r>
            <a:endParaRPr lang="en-US" sz="2200" dirty="0"/>
          </a:p>
        </p:txBody>
      </p:sp>
      <p:sp>
        <p:nvSpPr>
          <p:cNvPr id="22" name="Text 19"/>
          <p:cNvSpPr/>
          <p:nvPr/>
        </p:nvSpPr>
        <p:spPr>
          <a:xfrm>
            <a:off x="788670" y="6592014"/>
            <a:ext cx="629804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Earlier clarity for application teams</a:t>
            </a:r>
            <a:endParaRPr lang="en-US" sz="1450" dirty="0"/>
          </a:p>
        </p:txBody>
      </p:sp>
      <p:sp>
        <p:nvSpPr>
          <p:cNvPr id="23" name="Text 20"/>
          <p:cNvSpPr/>
          <p:nvPr/>
        </p:nvSpPr>
        <p:spPr>
          <a:xfrm>
            <a:off x="788670" y="6957060"/>
            <a:ext cx="629804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Far less friction and rework</a:t>
            </a:r>
            <a:endParaRPr lang="en-US" sz="1450" dirty="0"/>
          </a:p>
        </p:txBody>
      </p:sp>
      <p:sp>
        <p:nvSpPr>
          <p:cNvPr id="24" name="Text 21"/>
          <p:cNvSpPr/>
          <p:nvPr/>
        </p:nvSpPr>
        <p:spPr>
          <a:xfrm>
            <a:off x="788670" y="7322106"/>
            <a:ext cx="629804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Stronger alignment between LOBs &amp; platform</a:t>
            </a:r>
            <a:endParaRPr lang="en-US" sz="1450" dirty="0"/>
          </a:p>
        </p:txBody>
      </p:sp>
      <p:sp>
        <p:nvSpPr>
          <p:cNvPr id="25" name="Text 22"/>
          <p:cNvSpPr/>
          <p:nvPr/>
        </p:nvSpPr>
        <p:spPr>
          <a:xfrm>
            <a:off x="7551301" y="6592014"/>
            <a:ext cx="629804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Predictable cloud adoption pathways</a:t>
            </a:r>
            <a:endParaRPr lang="en-US" sz="1450" dirty="0"/>
          </a:p>
        </p:txBody>
      </p:sp>
      <p:sp>
        <p:nvSpPr>
          <p:cNvPr id="26" name="Text 23"/>
          <p:cNvSpPr/>
          <p:nvPr/>
        </p:nvSpPr>
        <p:spPr>
          <a:xfrm>
            <a:off x="7551301" y="6957060"/>
            <a:ext cx="629804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Reduced reliance on SMEs</a:t>
            </a:r>
            <a:endParaRPr lang="en-US" sz="1450" dirty="0"/>
          </a:p>
        </p:txBody>
      </p:sp>
      <p:sp>
        <p:nvSpPr>
          <p:cNvPr id="27" name="Text 24"/>
          <p:cNvSpPr/>
          <p:nvPr/>
        </p:nvSpPr>
        <p:spPr>
          <a:xfrm>
            <a:off x="7551301" y="7322106"/>
            <a:ext cx="629804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Faster delivery without increased staffing</a:t>
            </a:r>
            <a:endParaRPr lang="en-US" sz="14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545783"/>
            <a:ext cx="10589062" cy="496133"/>
          </a:xfrm>
          <a:prstGeom prst="rect">
            <a:avLst/>
          </a:prstGeom>
          <a:noFill/>
          <a:ln/>
        </p:spPr>
        <p:txBody>
          <a:bodyPr wrap="none" lIns="0" tIns="0" rIns="0" bIns="0" rtlCol="0" anchor="t"/>
          <a:lstStyle/>
          <a:p>
            <a:pPr algn="l" indent="0" marL="0">
              <a:lnSpc>
                <a:spcPts val="3900"/>
              </a:lnSpc>
              <a:buNone/>
            </a:pPr>
            <a:r>
              <a:rPr lang="en-US" sz="3100" b="1" dirty="0">
                <a:solidFill>
                  <a:srgbClr val="008A00"/>
                </a:solidFill>
                <a:latin typeface="Inter Bold" pitchFamily="34" charset="0"/>
                <a:ea typeface="Inter Bold" pitchFamily="34" charset="-122"/>
                <a:cs typeface="Inter Bold" pitchFamily="34" charset="-120"/>
              </a:rPr>
              <a:t>Firebase Enablement — Near-Term AI-Supported Work</a:t>
            </a:r>
            <a:endParaRPr lang="en-US" sz="3100" dirty="0"/>
          </a:p>
        </p:txBody>
      </p:sp>
      <p:sp>
        <p:nvSpPr>
          <p:cNvPr id="3" name="Text 1"/>
          <p:cNvSpPr/>
          <p:nvPr/>
        </p:nvSpPr>
        <p:spPr>
          <a:xfrm>
            <a:off x="793790" y="1105376"/>
            <a:ext cx="10934938" cy="396835"/>
          </a:xfrm>
          <a:prstGeom prst="rect">
            <a:avLst/>
          </a:prstGeom>
          <a:noFill/>
          <a:ln/>
        </p:spPr>
        <p:txBody>
          <a:bodyPr wrap="none" lIns="0" tIns="0" rIns="0" bIns="0" rtlCol="0" anchor="t"/>
          <a:lstStyle/>
          <a:p>
            <a:pPr algn="l" indent="0" marL="0">
              <a:lnSpc>
                <a:spcPts val="3100"/>
              </a:lnSpc>
              <a:buNone/>
            </a:pPr>
            <a:r>
              <a:rPr lang="en-US" sz="2500" b="1" dirty="0">
                <a:solidFill>
                  <a:srgbClr val="4D4177"/>
                </a:solidFill>
                <a:latin typeface="Inter Bold" pitchFamily="34" charset="0"/>
                <a:ea typeface="Inter Bold" pitchFamily="34" charset="-122"/>
                <a:cs typeface="Inter Bold" pitchFamily="34" charset="-120"/>
              </a:rPr>
              <a:t>What TAP (TPEA side) can accelerate during the 5-month SoW window</a:t>
            </a:r>
            <a:endParaRPr lang="en-US" sz="2500" dirty="0"/>
          </a:p>
        </p:txBody>
      </p:sp>
      <p:sp>
        <p:nvSpPr>
          <p:cNvPr id="4" name="Shape 2"/>
          <p:cNvSpPr/>
          <p:nvPr/>
        </p:nvSpPr>
        <p:spPr>
          <a:xfrm>
            <a:off x="793790" y="1740337"/>
            <a:ext cx="6441996" cy="1833682"/>
          </a:xfrm>
          <a:prstGeom prst="roundRect">
            <a:avLst>
              <a:gd name="adj" fmla="val 5984"/>
            </a:avLst>
          </a:prstGeom>
          <a:solidFill>
            <a:srgbClr val="1F1F2E"/>
          </a:solidFill>
          <a:ln w="22860">
            <a:solidFill>
              <a:srgbClr val="008A00"/>
            </a:solidFill>
            <a:prstDash val="solid"/>
          </a:ln>
        </p:spPr>
      </p:sp>
      <p:sp>
        <p:nvSpPr>
          <p:cNvPr id="5" name="Shape 3"/>
          <p:cNvSpPr/>
          <p:nvPr/>
        </p:nvSpPr>
        <p:spPr>
          <a:xfrm>
            <a:off x="770930" y="1740337"/>
            <a:ext cx="91440" cy="1833682"/>
          </a:xfrm>
          <a:prstGeom prst="roundRect">
            <a:avLst>
              <a:gd name="adj" fmla="val 72930"/>
            </a:avLst>
          </a:prstGeom>
          <a:solidFill>
            <a:srgbClr val="008A00"/>
          </a:solidFill>
          <a:ln/>
        </p:spPr>
      </p:sp>
      <p:sp>
        <p:nvSpPr>
          <p:cNvPr id="6" name="Text 4"/>
          <p:cNvSpPr/>
          <p:nvPr/>
        </p:nvSpPr>
        <p:spPr>
          <a:xfrm>
            <a:off x="1043940" y="1921907"/>
            <a:ext cx="3394948" cy="248007"/>
          </a:xfrm>
          <a:prstGeom prst="rect">
            <a:avLst/>
          </a:prstGeom>
          <a:noFill/>
          <a:ln/>
        </p:spPr>
        <p:txBody>
          <a:bodyPr wrap="none" lIns="0" tIns="0" rIns="0" bIns="0" rtlCol="0" anchor="t"/>
          <a:lstStyle/>
          <a:p>
            <a:pPr algn="l" indent="0" marL="0">
              <a:lnSpc>
                <a:spcPts val="1950"/>
              </a:lnSpc>
              <a:buNone/>
            </a:pPr>
            <a:r>
              <a:rPr lang="en-US" sz="1550" b="1" dirty="0">
                <a:solidFill>
                  <a:srgbClr val="C9D1D9"/>
                </a:solidFill>
                <a:latin typeface="Inter Bold" pitchFamily="34" charset="0"/>
                <a:ea typeface="Inter Bold" pitchFamily="34" charset="-122"/>
                <a:cs typeface="Inter Bold" pitchFamily="34" charset="-120"/>
              </a:rPr>
              <a:t>Architecture &amp; Design Acceleration</a:t>
            </a:r>
            <a:endParaRPr lang="en-US" sz="1550" dirty="0"/>
          </a:p>
        </p:txBody>
      </p:sp>
      <p:sp>
        <p:nvSpPr>
          <p:cNvPr id="7" name="Text 5"/>
          <p:cNvSpPr/>
          <p:nvPr/>
        </p:nvSpPr>
        <p:spPr>
          <a:xfrm>
            <a:off x="1043940" y="2265164"/>
            <a:ext cx="6010275" cy="508159"/>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Summarize Firebase requirements and produce preliminary Architecture Design (AD).</a:t>
            </a:r>
            <a:endParaRPr lang="en-US" sz="1250" dirty="0"/>
          </a:p>
        </p:txBody>
      </p:sp>
      <p:sp>
        <p:nvSpPr>
          <p:cNvPr id="8" name="Text 6"/>
          <p:cNvSpPr/>
          <p:nvPr/>
        </p:nvSpPr>
        <p:spPr>
          <a:xfrm>
            <a:off x="1043940" y="2828806"/>
            <a:ext cx="601027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Use AI (Copilot) to draft, refine, and validate design documentation.</a:t>
            </a:r>
            <a:endParaRPr lang="en-US" sz="1250" dirty="0"/>
          </a:p>
        </p:txBody>
      </p:sp>
      <p:sp>
        <p:nvSpPr>
          <p:cNvPr id="9" name="Text 7"/>
          <p:cNvSpPr/>
          <p:nvPr/>
        </p:nvSpPr>
        <p:spPr>
          <a:xfrm>
            <a:off x="1043940" y="3138368"/>
            <a:ext cx="601027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Align Firebase usage with TD reference patterns and platform constraints.</a:t>
            </a:r>
            <a:endParaRPr lang="en-US" sz="1250" dirty="0"/>
          </a:p>
        </p:txBody>
      </p:sp>
      <p:sp>
        <p:nvSpPr>
          <p:cNvPr id="10" name="Shape 8"/>
          <p:cNvSpPr/>
          <p:nvPr/>
        </p:nvSpPr>
        <p:spPr>
          <a:xfrm>
            <a:off x="7394496" y="1740337"/>
            <a:ext cx="6442115" cy="1833682"/>
          </a:xfrm>
          <a:prstGeom prst="roundRect">
            <a:avLst>
              <a:gd name="adj" fmla="val 5984"/>
            </a:avLst>
          </a:prstGeom>
          <a:solidFill>
            <a:srgbClr val="1F1F2E"/>
          </a:solidFill>
          <a:ln w="22860">
            <a:solidFill>
              <a:srgbClr val="008A00"/>
            </a:solidFill>
            <a:prstDash val="solid"/>
          </a:ln>
        </p:spPr>
      </p:sp>
      <p:sp>
        <p:nvSpPr>
          <p:cNvPr id="11" name="Shape 9"/>
          <p:cNvSpPr/>
          <p:nvPr/>
        </p:nvSpPr>
        <p:spPr>
          <a:xfrm>
            <a:off x="7371636" y="1740337"/>
            <a:ext cx="91440" cy="1833682"/>
          </a:xfrm>
          <a:prstGeom prst="roundRect">
            <a:avLst>
              <a:gd name="adj" fmla="val 72930"/>
            </a:avLst>
          </a:prstGeom>
          <a:solidFill>
            <a:srgbClr val="008A00"/>
          </a:solidFill>
          <a:ln/>
        </p:spPr>
      </p:sp>
      <p:sp>
        <p:nvSpPr>
          <p:cNvPr id="12" name="Text 10"/>
          <p:cNvSpPr/>
          <p:nvPr/>
        </p:nvSpPr>
        <p:spPr>
          <a:xfrm>
            <a:off x="7644646" y="1921907"/>
            <a:ext cx="3902273" cy="248007"/>
          </a:xfrm>
          <a:prstGeom prst="rect">
            <a:avLst/>
          </a:prstGeom>
          <a:noFill/>
          <a:ln/>
        </p:spPr>
        <p:txBody>
          <a:bodyPr wrap="none" lIns="0" tIns="0" rIns="0" bIns="0" rtlCol="0" anchor="t"/>
          <a:lstStyle/>
          <a:p>
            <a:pPr algn="l" indent="0" marL="0">
              <a:lnSpc>
                <a:spcPts val="1950"/>
              </a:lnSpc>
              <a:buNone/>
            </a:pPr>
            <a:r>
              <a:rPr lang="en-US" sz="1550" b="1" dirty="0">
                <a:solidFill>
                  <a:srgbClr val="C9D1D9"/>
                </a:solidFill>
                <a:latin typeface="Inter Bold" pitchFamily="34" charset="0"/>
                <a:ea typeface="Inter Bold" pitchFamily="34" charset="-122"/>
                <a:cs typeface="Inter Bold" pitchFamily="34" charset="-120"/>
              </a:rPr>
              <a:t>Security Hardening &amp; STIG Development</a:t>
            </a:r>
            <a:endParaRPr lang="en-US" sz="1550" dirty="0"/>
          </a:p>
        </p:txBody>
      </p:sp>
      <p:sp>
        <p:nvSpPr>
          <p:cNvPr id="13" name="Text 11"/>
          <p:cNvSpPr/>
          <p:nvPr/>
        </p:nvSpPr>
        <p:spPr>
          <a:xfrm>
            <a:off x="7644646" y="2265164"/>
            <a:ext cx="6010394"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Assist SLG team in creating and rating Firebase-specific STIGs.</a:t>
            </a:r>
            <a:endParaRPr lang="en-US" sz="1250" dirty="0"/>
          </a:p>
        </p:txBody>
      </p:sp>
      <p:sp>
        <p:nvSpPr>
          <p:cNvPr id="14" name="Text 12"/>
          <p:cNvSpPr/>
          <p:nvPr/>
        </p:nvSpPr>
        <p:spPr>
          <a:xfrm>
            <a:off x="7644646" y="2574727"/>
            <a:ext cx="6010394" cy="508159"/>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Use AI to accelerate control interpretation, STIG summaries, and evidence collection.</a:t>
            </a:r>
            <a:endParaRPr lang="en-US" sz="1250" dirty="0"/>
          </a:p>
        </p:txBody>
      </p:sp>
      <p:sp>
        <p:nvSpPr>
          <p:cNvPr id="15" name="Text 13"/>
          <p:cNvSpPr/>
          <p:nvPr/>
        </p:nvSpPr>
        <p:spPr>
          <a:xfrm>
            <a:off x="7644646" y="3138368"/>
            <a:ext cx="6010394"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Identify which STIGs can be automated via Policy-as-Code (CaC).</a:t>
            </a:r>
            <a:endParaRPr lang="en-US" sz="1250" dirty="0"/>
          </a:p>
        </p:txBody>
      </p:sp>
      <p:sp>
        <p:nvSpPr>
          <p:cNvPr id="16" name="Shape 14"/>
          <p:cNvSpPr/>
          <p:nvPr/>
        </p:nvSpPr>
        <p:spPr>
          <a:xfrm>
            <a:off x="793790" y="3732728"/>
            <a:ext cx="6441996" cy="1579602"/>
          </a:xfrm>
          <a:prstGeom prst="roundRect">
            <a:avLst>
              <a:gd name="adj" fmla="val 6947"/>
            </a:avLst>
          </a:prstGeom>
          <a:solidFill>
            <a:srgbClr val="1F1F2E"/>
          </a:solidFill>
          <a:ln w="22860">
            <a:solidFill>
              <a:srgbClr val="008A00"/>
            </a:solidFill>
            <a:prstDash val="solid"/>
          </a:ln>
        </p:spPr>
      </p:sp>
      <p:sp>
        <p:nvSpPr>
          <p:cNvPr id="17" name="Shape 15"/>
          <p:cNvSpPr/>
          <p:nvPr/>
        </p:nvSpPr>
        <p:spPr>
          <a:xfrm>
            <a:off x="770930" y="3732728"/>
            <a:ext cx="91440" cy="1579602"/>
          </a:xfrm>
          <a:prstGeom prst="roundRect">
            <a:avLst>
              <a:gd name="adj" fmla="val 72930"/>
            </a:avLst>
          </a:prstGeom>
          <a:solidFill>
            <a:srgbClr val="008A00"/>
          </a:solidFill>
          <a:ln/>
        </p:spPr>
      </p:sp>
      <p:sp>
        <p:nvSpPr>
          <p:cNvPr id="18" name="Text 16"/>
          <p:cNvSpPr/>
          <p:nvPr/>
        </p:nvSpPr>
        <p:spPr>
          <a:xfrm>
            <a:off x="1043940" y="3914299"/>
            <a:ext cx="4662488" cy="248007"/>
          </a:xfrm>
          <a:prstGeom prst="rect">
            <a:avLst/>
          </a:prstGeom>
          <a:noFill/>
          <a:ln/>
        </p:spPr>
        <p:txBody>
          <a:bodyPr wrap="none" lIns="0" tIns="0" rIns="0" bIns="0" rtlCol="0" anchor="t"/>
          <a:lstStyle/>
          <a:p>
            <a:pPr algn="l" indent="0" marL="0">
              <a:lnSpc>
                <a:spcPts val="1950"/>
              </a:lnSpc>
              <a:buNone/>
            </a:pPr>
            <a:r>
              <a:rPr lang="en-US" sz="1550" b="1" dirty="0">
                <a:solidFill>
                  <a:srgbClr val="C9D1D9"/>
                </a:solidFill>
                <a:latin typeface="Inter Bold" pitchFamily="34" charset="0"/>
                <a:ea typeface="Inter Bold" pitchFamily="34" charset="-122"/>
                <a:cs typeface="Inter Bold" pitchFamily="34" charset="-120"/>
              </a:rPr>
              <a:t>Compliance-as-Code (Critical STIG Automation)</a:t>
            </a:r>
            <a:endParaRPr lang="en-US" sz="1550" dirty="0"/>
          </a:p>
        </p:txBody>
      </p:sp>
      <p:sp>
        <p:nvSpPr>
          <p:cNvPr id="19" name="Text 17"/>
          <p:cNvSpPr/>
          <p:nvPr/>
        </p:nvSpPr>
        <p:spPr>
          <a:xfrm>
            <a:off x="1043940" y="4257556"/>
            <a:ext cx="601027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Draft Wiz policies for all STIGs marked “Critical”.</a:t>
            </a:r>
            <a:endParaRPr lang="en-US" sz="1250" dirty="0"/>
          </a:p>
        </p:txBody>
      </p:sp>
      <p:sp>
        <p:nvSpPr>
          <p:cNvPr id="20" name="Text 18"/>
          <p:cNvSpPr/>
          <p:nvPr/>
        </p:nvSpPr>
        <p:spPr>
          <a:xfrm>
            <a:off x="1043940" y="4567118"/>
            <a:ext cx="601027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Use AI to generate skeleton CaC rules, descriptions, and test cases.</a:t>
            </a:r>
            <a:endParaRPr lang="en-US" sz="1250" dirty="0"/>
          </a:p>
        </p:txBody>
      </p:sp>
      <p:sp>
        <p:nvSpPr>
          <p:cNvPr id="21" name="Text 19"/>
          <p:cNvSpPr/>
          <p:nvPr/>
        </p:nvSpPr>
        <p:spPr>
          <a:xfrm>
            <a:off x="1043940" y="4876681"/>
            <a:ext cx="601027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Support iterative testing &amp; refinement with TD CaC team.</a:t>
            </a:r>
            <a:endParaRPr lang="en-US" sz="1250" dirty="0"/>
          </a:p>
        </p:txBody>
      </p:sp>
      <p:sp>
        <p:nvSpPr>
          <p:cNvPr id="22" name="Shape 20"/>
          <p:cNvSpPr/>
          <p:nvPr/>
        </p:nvSpPr>
        <p:spPr>
          <a:xfrm>
            <a:off x="7394496" y="3732728"/>
            <a:ext cx="6442115" cy="1579602"/>
          </a:xfrm>
          <a:prstGeom prst="roundRect">
            <a:avLst>
              <a:gd name="adj" fmla="val 6947"/>
            </a:avLst>
          </a:prstGeom>
          <a:solidFill>
            <a:srgbClr val="1F1F2E"/>
          </a:solidFill>
          <a:ln w="22860">
            <a:solidFill>
              <a:srgbClr val="008A00"/>
            </a:solidFill>
            <a:prstDash val="solid"/>
          </a:ln>
        </p:spPr>
      </p:sp>
      <p:sp>
        <p:nvSpPr>
          <p:cNvPr id="23" name="Shape 21"/>
          <p:cNvSpPr/>
          <p:nvPr/>
        </p:nvSpPr>
        <p:spPr>
          <a:xfrm>
            <a:off x="7371636" y="3732728"/>
            <a:ext cx="91440" cy="1579602"/>
          </a:xfrm>
          <a:prstGeom prst="roundRect">
            <a:avLst>
              <a:gd name="adj" fmla="val 72930"/>
            </a:avLst>
          </a:prstGeom>
          <a:solidFill>
            <a:srgbClr val="008A00"/>
          </a:solidFill>
          <a:ln/>
        </p:spPr>
      </p:sp>
      <p:sp>
        <p:nvSpPr>
          <p:cNvPr id="24" name="Text 22"/>
          <p:cNvSpPr/>
          <p:nvPr/>
        </p:nvSpPr>
        <p:spPr>
          <a:xfrm>
            <a:off x="7644646" y="3914299"/>
            <a:ext cx="2817852" cy="248007"/>
          </a:xfrm>
          <a:prstGeom prst="rect">
            <a:avLst/>
          </a:prstGeom>
          <a:noFill/>
          <a:ln/>
        </p:spPr>
        <p:txBody>
          <a:bodyPr wrap="none" lIns="0" tIns="0" rIns="0" bIns="0" rtlCol="0" anchor="t"/>
          <a:lstStyle/>
          <a:p>
            <a:pPr algn="l" indent="0" marL="0">
              <a:lnSpc>
                <a:spcPts val="1950"/>
              </a:lnSpc>
              <a:buNone/>
            </a:pPr>
            <a:r>
              <a:rPr lang="en-US" sz="1550" b="1" dirty="0">
                <a:solidFill>
                  <a:srgbClr val="C9D1D9"/>
                </a:solidFill>
                <a:latin typeface="Inter Bold" pitchFamily="34" charset="0"/>
                <a:ea typeface="Inter Bold" pitchFamily="34" charset="-122"/>
                <a:cs typeface="Inter Bold" pitchFamily="34" charset="-120"/>
              </a:rPr>
              <a:t>Risk &amp; Security Assessments</a:t>
            </a:r>
            <a:endParaRPr lang="en-US" sz="1550" dirty="0"/>
          </a:p>
        </p:txBody>
      </p:sp>
      <p:sp>
        <p:nvSpPr>
          <p:cNvPr id="25" name="Text 23"/>
          <p:cNvSpPr/>
          <p:nvPr/>
        </p:nvSpPr>
        <p:spPr>
          <a:xfrm>
            <a:off x="7644646" y="4257556"/>
            <a:ext cx="6010394"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Support TARA completion using AI for data extraction + document synthesis.</a:t>
            </a:r>
            <a:endParaRPr lang="en-US" sz="1250" dirty="0"/>
          </a:p>
        </p:txBody>
      </p:sp>
      <p:sp>
        <p:nvSpPr>
          <p:cNvPr id="26" name="Text 24"/>
          <p:cNvSpPr/>
          <p:nvPr/>
        </p:nvSpPr>
        <p:spPr>
          <a:xfrm>
            <a:off x="7644646" y="4567118"/>
            <a:ext cx="6010394"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Assist with Threat Model reviews, summarization, and gaps documentation.</a:t>
            </a:r>
            <a:endParaRPr lang="en-US" sz="1250" dirty="0"/>
          </a:p>
        </p:txBody>
      </p:sp>
      <p:sp>
        <p:nvSpPr>
          <p:cNvPr id="27" name="Text 25"/>
          <p:cNvSpPr/>
          <p:nvPr/>
        </p:nvSpPr>
        <p:spPr>
          <a:xfrm>
            <a:off x="7644646" y="4876681"/>
            <a:ext cx="6010394"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Create preliminary IAM/Network control gap analysis.</a:t>
            </a:r>
            <a:endParaRPr lang="en-US" sz="1250" dirty="0"/>
          </a:p>
        </p:txBody>
      </p:sp>
      <p:sp>
        <p:nvSpPr>
          <p:cNvPr id="28" name="Shape 26"/>
          <p:cNvSpPr/>
          <p:nvPr/>
        </p:nvSpPr>
        <p:spPr>
          <a:xfrm>
            <a:off x="793790" y="5471041"/>
            <a:ext cx="6441996" cy="1889165"/>
          </a:xfrm>
          <a:prstGeom prst="roundRect">
            <a:avLst>
              <a:gd name="adj" fmla="val 5808"/>
            </a:avLst>
          </a:prstGeom>
          <a:solidFill>
            <a:srgbClr val="1F1F2E"/>
          </a:solidFill>
          <a:ln w="22860">
            <a:solidFill>
              <a:srgbClr val="008A00"/>
            </a:solidFill>
            <a:prstDash val="solid"/>
          </a:ln>
        </p:spPr>
      </p:sp>
      <p:sp>
        <p:nvSpPr>
          <p:cNvPr id="29" name="Shape 27"/>
          <p:cNvSpPr/>
          <p:nvPr/>
        </p:nvSpPr>
        <p:spPr>
          <a:xfrm>
            <a:off x="770930" y="5471041"/>
            <a:ext cx="91440" cy="1889165"/>
          </a:xfrm>
          <a:prstGeom prst="roundRect">
            <a:avLst>
              <a:gd name="adj" fmla="val 72930"/>
            </a:avLst>
          </a:prstGeom>
          <a:solidFill>
            <a:srgbClr val="008A00"/>
          </a:solidFill>
          <a:ln/>
        </p:spPr>
      </p:sp>
      <p:sp>
        <p:nvSpPr>
          <p:cNvPr id="30" name="Text 28"/>
          <p:cNvSpPr/>
          <p:nvPr/>
        </p:nvSpPr>
        <p:spPr>
          <a:xfrm>
            <a:off x="1043940" y="5652611"/>
            <a:ext cx="3568779" cy="248007"/>
          </a:xfrm>
          <a:prstGeom prst="rect">
            <a:avLst/>
          </a:prstGeom>
          <a:noFill/>
          <a:ln/>
        </p:spPr>
        <p:txBody>
          <a:bodyPr wrap="none" lIns="0" tIns="0" rIns="0" bIns="0" rtlCol="0" anchor="t"/>
          <a:lstStyle/>
          <a:p>
            <a:pPr algn="l" indent="0" marL="0">
              <a:lnSpc>
                <a:spcPts val="1950"/>
              </a:lnSpc>
              <a:buNone/>
            </a:pPr>
            <a:r>
              <a:rPr lang="en-US" sz="1550" b="1" dirty="0">
                <a:solidFill>
                  <a:srgbClr val="C9D1D9"/>
                </a:solidFill>
                <a:latin typeface="Inter Bold" pitchFamily="34" charset="0"/>
                <a:ea typeface="Inter Bold" pitchFamily="34" charset="-122"/>
                <a:cs typeface="Inter Bold" pitchFamily="34" charset="-120"/>
              </a:rPr>
              <a:t>Terraform &amp; Deployment Enablement</a:t>
            </a:r>
            <a:endParaRPr lang="en-US" sz="1550" dirty="0"/>
          </a:p>
        </p:txBody>
      </p:sp>
      <p:sp>
        <p:nvSpPr>
          <p:cNvPr id="31" name="Text 29"/>
          <p:cNvSpPr/>
          <p:nvPr/>
        </p:nvSpPr>
        <p:spPr>
          <a:xfrm>
            <a:off x="1043940" y="5995868"/>
            <a:ext cx="601027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Develop Firebase Terraform module(s) for EngLab + Prod deployment.</a:t>
            </a:r>
            <a:endParaRPr lang="en-US" sz="1250" dirty="0"/>
          </a:p>
        </p:txBody>
      </p:sp>
      <p:sp>
        <p:nvSpPr>
          <p:cNvPr id="32" name="Text 30"/>
          <p:cNvSpPr/>
          <p:nvPr/>
        </p:nvSpPr>
        <p:spPr>
          <a:xfrm>
            <a:off x="1043940" y="6305431"/>
            <a:ext cx="601027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Use AI to draft module documentation, variable definitions, and examples.</a:t>
            </a:r>
            <a:endParaRPr lang="en-US" sz="1250" dirty="0"/>
          </a:p>
        </p:txBody>
      </p:sp>
      <p:sp>
        <p:nvSpPr>
          <p:cNvPr id="33" name="Text 31"/>
          <p:cNvSpPr/>
          <p:nvPr/>
        </p:nvSpPr>
        <p:spPr>
          <a:xfrm>
            <a:off x="1043940" y="6614993"/>
            <a:ext cx="6010275" cy="508159"/>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Validate deployment workflows and surface configuration drift or inconsistencies.</a:t>
            </a:r>
            <a:endParaRPr lang="en-US" sz="1250" dirty="0"/>
          </a:p>
        </p:txBody>
      </p:sp>
      <p:sp>
        <p:nvSpPr>
          <p:cNvPr id="34" name="Shape 32"/>
          <p:cNvSpPr/>
          <p:nvPr/>
        </p:nvSpPr>
        <p:spPr>
          <a:xfrm>
            <a:off x="7394496" y="5471041"/>
            <a:ext cx="6442115" cy="1889165"/>
          </a:xfrm>
          <a:prstGeom prst="roundRect">
            <a:avLst>
              <a:gd name="adj" fmla="val 5808"/>
            </a:avLst>
          </a:prstGeom>
          <a:solidFill>
            <a:srgbClr val="1F1F2E"/>
          </a:solidFill>
          <a:ln w="22860">
            <a:solidFill>
              <a:srgbClr val="008A00"/>
            </a:solidFill>
            <a:prstDash val="solid"/>
          </a:ln>
        </p:spPr>
      </p:sp>
      <p:sp>
        <p:nvSpPr>
          <p:cNvPr id="35" name="Shape 33"/>
          <p:cNvSpPr/>
          <p:nvPr/>
        </p:nvSpPr>
        <p:spPr>
          <a:xfrm>
            <a:off x="7371636" y="5471041"/>
            <a:ext cx="91440" cy="1889165"/>
          </a:xfrm>
          <a:prstGeom prst="roundRect">
            <a:avLst>
              <a:gd name="adj" fmla="val 72930"/>
            </a:avLst>
          </a:prstGeom>
          <a:solidFill>
            <a:srgbClr val="008A00"/>
          </a:solidFill>
          <a:ln/>
        </p:spPr>
      </p:sp>
      <p:sp>
        <p:nvSpPr>
          <p:cNvPr id="36" name="Text 34"/>
          <p:cNvSpPr/>
          <p:nvPr/>
        </p:nvSpPr>
        <p:spPr>
          <a:xfrm>
            <a:off x="7644646" y="5652611"/>
            <a:ext cx="3885367" cy="248007"/>
          </a:xfrm>
          <a:prstGeom prst="rect">
            <a:avLst/>
          </a:prstGeom>
          <a:noFill/>
          <a:ln/>
        </p:spPr>
        <p:txBody>
          <a:bodyPr wrap="none" lIns="0" tIns="0" rIns="0" bIns="0" rtlCol="0" anchor="t"/>
          <a:lstStyle/>
          <a:p>
            <a:pPr algn="l" indent="0" marL="0">
              <a:lnSpc>
                <a:spcPts val="1950"/>
              </a:lnSpc>
              <a:buNone/>
            </a:pPr>
            <a:r>
              <a:rPr lang="en-US" sz="1550" b="1" dirty="0">
                <a:solidFill>
                  <a:srgbClr val="C9D1D9"/>
                </a:solidFill>
                <a:latin typeface="Inter Bold" pitchFamily="34" charset="0"/>
                <a:ea typeface="Inter Bold" pitchFamily="34" charset="-122"/>
                <a:cs typeface="Inter Bold" pitchFamily="34" charset="-120"/>
              </a:rPr>
              <a:t>Evidence &amp; Documentation Streamlining</a:t>
            </a:r>
            <a:endParaRPr lang="en-US" sz="1550" dirty="0"/>
          </a:p>
        </p:txBody>
      </p:sp>
      <p:sp>
        <p:nvSpPr>
          <p:cNvPr id="37" name="Text 35"/>
          <p:cNvSpPr/>
          <p:nvPr/>
        </p:nvSpPr>
        <p:spPr>
          <a:xfrm>
            <a:off x="7644646" y="5995868"/>
            <a:ext cx="6010394"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Threat modeling feedback</a:t>
            </a:r>
            <a:endParaRPr lang="en-US" sz="1250" dirty="0"/>
          </a:p>
        </p:txBody>
      </p:sp>
      <p:sp>
        <p:nvSpPr>
          <p:cNvPr id="38" name="Text 36"/>
          <p:cNvSpPr/>
          <p:nvPr/>
        </p:nvSpPr>
        <p:spPr>
          <a:xfrm>
            <a:off x="7644646" y="6305431"/>
            <a:ext cx="6010394"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Control Gap Risk Assessment content</a:t>
            </a:r>
            <a:endParaRPr lang="en-US" sz="1250" dirty="0"/>
          </a:p>
        </p:txBody>
      </p:sp>
      <p:sp>
        <p:nvSpPr>
          <p:cNvPr id="39" name="Text 37"/>
          <p:cNvSpPr/>
          <p:nvPr/>
        </p:nvSpPr>
        <p:spPr>
          <a:xfrm>
            <a:off x="7644646" y="6614993"/>
            <a:ext cx="6010394"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Cloud Quality Assurance test evidence</a:t>
            </a:r>
            <a:endParaRPr lang="en-US" sz="1250" dirty="0"/>
          </a:p>
        </p:txBody>
      </p:sp>
      <p:sp>
        <p:nvSpPr>
          <p:cNvPr id="40" name="Text 38"/>
          <p:cNvSpPr/>
          <p:nvPr/>
        </p:nvSpPr>
        <p:spPr>
          <a:xfrm>
            <a:off x="7644646" y="6924556"/>
            <a:ext cx="6010394"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CPTD/CPTT/CPTO challenge documentation</a:t>
            </a:r>
            <a:endParaRPr lang="en-US" sz="12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545783"/>
            <a:ext cx="7693104" cy="465177"/>
          </a:xfrm>
          <a:prstGeom prst="rect">
            <a:avLst/>
          </a:prstGeom>
          <a:noFill/>
          <a:ln/>
        </p:spPr>
        <p:txBody>
          <a:bodyPr wrap="none" lIns="0" tIns="0" rIns="0" bIns="0" rtlCol="0" anchor="t"/>
          <a:lstStyle/>
          <a:p>
            <a:pPr algn="l" indent="0" marL="0">
              <a:lnSpc>
                <a:spcPts val="3650"/>
              </a:lnSpc>
              <a:buNone/>
            </a:pPr>
            <a:r>
              <a:rPr lang="en-US" sz="2900" b="1" dirty="0">
                <a:solidFill>
                  <a:srgbClr val="FFFFFF"/>
                </a:solidFill>
                <a:latin typeface="Inter Bold" pitchFamily="34" charset="0"/>
                <a:ea typeface="Inter Bold" pitchFamily="34" charset="-122"/>
                <a:cs typeface="Inter Bold" pitchFamily="34" charset="-120"/>
              </a:rPr>
              <a:t>Enterprise Transformation Enabled by TAP</a:t>
            </a:r>
            <a:endParaRPr lang="en-US" sz="2900" dirty="0"/>
          </a:p>
        </p:txBody>
      </p:sp>
      <p:sp>
        <p:nvSpPr>
          <p:cNvPr id="3" name="Text 1"/>
          <p:cNvSpPr/>
          <p:nvPr/>
        </p:nvSpPr>
        <p:spPr>
          <a:xfrm>
            <a:off x="793790" y="1070491"/>
            <a:ext cx="11887914" cy="372070"/>
          </a:xfrm>
          <a:prstGeom prst="rect">
            <a:avLst/>
          </a:prstGeom>
          <a:noFill/>
          <a:ln/>
        </p:spPr>
        <p:txBody>
          <a:bodyPr wrap="none" lIns="0" tIns="0" rIns="0" bIns="0" rtlCol="0" anchor="t"/>
          <a:lstStyle/>
          <a:p>
            <a:pPr algn="l" indent="0" marL="0">
              <a:lnSpc>
                <a:spcPts val="2900"/>
              </a:lnSpc>
              <a:buNone/>
            </a:pPr>
            <a:r>
              <a:rPr lang="en-US" sz="2300" b="1" dirty="0">
                <a:solidFill>
                  <a:srgbClr val="4D4177"/>
                </a:solidFill>
                <a:latin typeface="Inter Bold" pitchFamily="34" charset="0"/>
                <a:ea typeface="Inter Bold" pitchFamily="34" charset="-122"/>
                <a:cs typeface="Inter Bold" pitchFamily="34" charset="-120"/>
              </a:rPr>
              <a:t>Long-term modernization powered by Platform Intelligence + Autonomous Agents</a:t>
            </a:r>
            <a:endParaRPr lang="en-US" sz="2300" dirty="0"/>
          </a:p>
        </p:txBody>
      </p:sp>
      <p:sp>
        <p:nvSpPr>
          <p:cNvPr id="4" name="Shape 2"/>
          <p:cNvSpPr/>
          <p:nvPr/>
        </p:nvSpPr>
        <p:spPr>
          <a:xfrm>
            <a:off x="793790" y="1665803"/>
            <a:ext cx="6446996" cy="1178243"/>
          </a:xfrm>
          <a:prstGeom prst="roundRect">
            <a:avLst>
              <a:gd name="adj" fmla="val 6209"/>
            </a:avLst>
          </a:prstGeom>
          <a:solidFill>
            <a:srgbClr val="1F1F2E"/>
          </a:solidFill>
          <a:ln w="15240">
            <a:solidFill>
              <a:srgbClr val="008A00"/>
            </a:solidFill>
            <a:prstDash val="solid"/>
          </a:ln>
        </p:spPr>
      </p:sp>
      <p:sp>
        <p:nvSpPr>
          <p:cNvPr id="5" name="Shape 3"/>
          <p:cNvSpPr/>
          <p:nvPr/>
        </p:nvSpPr>
        <p:spPr>
          <a:xfrm>
            <a:off x="778550" y="1665803"/>
            <a:ext cx="60960" cy="1178243"/>
          </a:xfrm>
          <a:prstGeom prst="roundRect">
            <a:avLst>
              <a:gd name="adj" fmla="val 102558"/>
            </a:avLst>
          </a:prstGeom>
          <a:solidFill>
            <a:srgbClr val="008A00"/>
          </a:solidFill>
          <a:ln/>
        </p:spPr>
      </p:sp>
      <p:sp>
        <p:nvSpPr>
          <p:cNvPr id="6" name="Text 4"/>
          <p:cNvSpPr/>
          <p:nvPr/>
        </p:nvSpPr>
        <p:spPr>
          <a:xfrm>
            <a:off x="1003578" y="1829872"/>
            <a:ext cx="3113008" cy="232529"/>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Standardized Everything-as-Code</a:t>
            </a:r>
            <a:endParaRPr lang="en-US" sz="1450" dirty="0"/>
          </a:p>
        </p:txBody>
      </p:sp>
      <p:sp>
        <p:nvSpPr>
          <p:cNvPr id="7" name="Text 5"/>
          <p:cNvSpPr/>
          <p:nvPr/>
        </p:nvSpPr>
        <p:spPr>
          <a:xfrm>
            <a:off x="1003578" y="2151698"/>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Normalize Terraform, YAML, and JSON for consistent formats.</a:t>
            </a:r>
            <a:endParaRPr lang="en-US" sz="1150" dirty="0"/>
          </a:p>
        </p:txBody>
      </p:sp>
      <p:sp>
        <p:nvSpPr>
          <p:cNvPr id="8" name="Text 6"/>
          <p:cNvSpPr/>
          <p:nvPr/>
        </p:nvSpPr>
        <p:spPr>
          <a:xfrm>
            <a:off x="1003578" y="2441853"/>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Agent-driven refactoring ensures module design and governance.</a:t>
            </a:r>
            <a:endParaRPr lang="en-US" sz="1150" dirty="0"/>
          </a:p>
        </p:txBody>
      </p:sp>
      <p:sp>
        <p:nvSpPr>
          <p:cNvPr id="9" name="Shape 7"/>
          <p:cNvSpPr/>
          <p:nvPr/>
        </p:nvSpPr>
        <p:spPr>
          <a:xfrm>
            <a:off x="7389614" y="1665803"/>
            <a:ext cx="6446996" cy="1178243"/>
          </a:xfrm>
          <a:prstGeom prst="roundRect">
            <a:avLst>
              <a:gd name="adj" fmla="val 6209"/>
            </a:avLst>
          </a:prstGeom>
          <a:solidFill>
            <a:srgbClr val="1F1F2E"/>
          </a:solidFill>
          <a:ln w="15240">
            <a:solidFill>
              <a:srgbClr val="008A00"/>
            </a:solidFill>
            <a:prstDash val="solid"/>
          </a:ln>
        </p:spPr>
      </p:sp>
      <p:sp>
        <p:nvSpPr>
          <p:cNvPr id="10" name="Shape 8"/>
          <p:cNvSpPr/>
          <p:nvPr/>
        </p:nvSpPr>
        <p:spPr>
          <a:xfrm>
            <a:off x="7374374" y="1665803"/>
            <a:ext cx="60960" cy="1178243"/>
          </a:xfrm>
          <a:prstGeom prst="roundRect">
            <a:avLst>
              <a:gd name="adj" fmla="val 102558"/>
            </a:avLst>
          </a:prstGeom>
          <a:solidFill>
            <a:srgbClr val="008A00"/>
          </a:solidFill>
          <a:ln/>
        </p:spPr>
      </p:sp>
      <p:sp>
        <p:nvSpPr>
          <p:cNvPr id="11" name="Text 9"/>
          <p:cNvSpPr/>
          <p:nvPr/>
        </p:nvSpPr>
        <p:spPr>
          <a:xfrm>
            <a:off x="7599402" y="1829872"/>
            <a:ext cx="3358753" cy="232529"/>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Terraform Modernization &amp; Migration</a:t>
            </a:r>
            <a:endParaRPr lang="en-US" sz="1450" dirty="0"/>
          </a:p>
        </p:txBody>
      </p:sp>
      <p:sp>
        <p:nvSpPr>
          <p:cNvPr id="12" name="Text 10"/>
          <p:cNvSpPr/>
          <p:nvPr/>
        </p:nvSpPr>
        <p:spPr>
          <a:xfrm>
            <a:off x="7599402" y="2151698"/>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Migrate ad-hoc Terraform to GitHub/Terraform Cloud.</a:t>
            </a:r>
            <a:endParaRPr lang="en-US" sz="1150" dirty="0"/>
          </a:p>
        </p:txBody>
      </p:sp>
      <p:sp>
        <p:nvSpPr>
          <p:cNvPr id="13" name="Text 11"/>
          <p:cNvSpPr/>
          <p:nvPr/>
        </p:nvSpPr>
        <p:spPr>
          <a:xfrm>
            <a:off x="7599402" y="2441853"/>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Convert to reusable enterprise modules with auto-generated documentation.</a:t>
            </a:r>
            <a:endParaRPr lang="en-US" sz="1150" dirty="0"/>
          </a:p>
        </p:txBody>
      </p:sp>
      <p:sp>
        <p:nvSpPr>
          <p:cNvPr id="14" name="Shape 12"/>
          <p:cNvSpPr/>
          <p:nvPr/>
        </p:nvSpPr>
        <p:spPr>
          <a:xfrm>
            <a:off x="793790" y="2992874"/>
            <a:ext cx="6446996" cy="1416368"/>
          </a:xfrm>
          <a:prstGeom prst="roundRect">
            <a:avLst>
              <a:gd name="adj" fmla="val 5165"/>
            </a:avLst>
          </a:prstGeom>
          <a:solidFill>
            <a:srgbClr val="1F1F2E"/>
          </a:solidFill>
          <a:ln w="15240">
            <a:solidFill>
              <a:srgbClr val="008A00"/>
            </a:solidFill>
            <a:prstDash val="solid"/>
          </a:ln>
        </p:spPr>
      </p:sp>
      <p:sp>
        <p:nvSpPr>
          <p:cNvPr id="15" name="Shape 13"/>
          <p:cNvSpPr/>
          <p:nvPr/>
        </p:nvSpPr>
        <p:spPr>
          <a:xfrm>
            <a:off x="778550" y="2992874"/>
            <a:ext cx="60960" cy="1416368"/>
          </a:xfrm>
          <a:prstGeom prst="roundRect">
            <a:avLst>
              <a:gd name="adj" fmla="val 102558"/>
            </a:avLst>
          </a:prstGeom>
          <a:solidFill>
            <a:srgbClr val="008A00"/>
          </a:solidFill>
          <a:ln/>
        </p:spPr>
      </p:sp>
      <p:sp>
        <p:nvSpPr>
          <p:cNvPr id="16" name="Text 14"/>
          <p:cNvSpPr/>
          <p:nvPr/>
        </p:nvSpPr>
        <p:spPr>
          <a:xfrm>
            <a:off x="1003578" y="3156942"/>
            <a:ext cx="2804041" cy="232529"/>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Network &amp; Firewall Automation</a:t>
            </a:r>
            <a:endParaRPr lang="en-US" sz="1450" dirty="0"/>
          </a:p>
        </p:txBody>
      </p:sp>
      <p:sp>
        <p:nvSpPr>
          <p:cNvPr id="17" name="Text 15"/>
          <p:cNvSpPr/>
          <p:nvPr/>
        </p:nvSpPr>
        <p:spPr>
          <a:xfrm>
            <a:off x="1003578" y="3478768"/>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Automate F5, firewall rules, and load balancers using TAP agents.</a:t>
            </a:r>
            <a:endParaRPr lang="en-US" sz="1150" dirty="0"/>
          </a:p>
        </p:txBody>
      </p:sp>
      <p:sp>
        <p:nvSpPr>
          <p:cNvPr id="18" name="Text 16"/>
          <p:cNvSpPr/>
          <p:nvPr/>
        </p:nvSpPr>
        <p:spPr>
          <a:xfrm>
            <a:off x="1003578" y="3768923"/>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Standardize network patterns across all environments with AI validation.</a:t>
            </a:r>
            <a:endParaRPr lang="en-US" sz="1150" dirty="0"/>
          </a:p>
        </p:txBody>
      </p:sp>
      <p:sp>
        <p:nvSpPr>
          <p:cNvPr id="19" name="Shape 17"/>
          <p:cNvSpPr/>
          <p:nvPr/>
        </p:nvSpPr>
        <p:spPr>
          <a:xfrm>
            <a:off x="7389614" y="2992874"/>
            <a:ext cx="6446996" cy="1416368"/>
          </a:xfrm>
          <a:prstGeom prst="roundRect">
            <a:avLst>
              <a:gd name="adj" fmla="val 5165"/>
            </a:avLst>
          </a:prstGeom>
          <a:solidFill>
            <a:srgbClr val="1F1F2E"/>
          </a:solidFill>
          <a:ln w="15240">
            <a:solidFill>
              <a:srgbClr val="008A00"/>
            </a:solidFill>
            <a:prstDash val="solid"/>
          </a:ln>
        </p:spPr>
      </p:sp>
      <p:sp>
        <p:nvSpPr>
          <p:cNvPr id="20" name="Shape 18"/>
          <p:cNvSpPr/>
          <p:nvPr/>
        </p:nvSpPr>
        <p:spPr>
          <a:xfrm>
            <a:off x="7374374" y="2992874"/>
            <a:ext cx="60960" cy="1416368"/>
          </a:xfrm>
          <a:prstGeom prst="roundRect">
            <a:avLst>
              <a:gd name="adj" fmla="val 102558"/>
            </a:avLst>
          </a:prstGeom>
          <a:solidFill>
            <a:srgbClr val="008A00"/>
          </a:solidFill>
          <a:ln/>
        </p:spPr>
      </p:sp>
      <p:sp>
        <p:nvSpPr>
          <p:cNvPr id="21" name="Text 19"/>
          <p:cNvSpPr/>
          <p:nvPr/>
        </p:nvSpPr>
        <p:spPr>
          <a:xfrm>
            <a:off x="7599402" y="3156942"/>
            <a:ext cx="2898219" cy="232529"/>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Cloud Architecture Consistency</a:t>
            </a:r>
            <a:endParaRPr lang="en-US" sz="1450" dirty="0"/>
          </a:p>
        </p:txBody>
      </p:sp>
      <p:sp>
        <p:nvSpPr>
          <p:cNvPr id="22" name="Text 20"/>
          <p:cNvSpPr/>
          <p:nvPr/>
        </p:nvSpPr>
        <p:spPr>
          <a:xfrm>
            <a:off x="7599402" y="3478768"/>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Enforce consistent patterns across Azure, GCP, AWS, and on-prem.</a:t>
            </a:r>
            <a:endParaRPr lang="en-US" sz="1150" dirty="0"/>
          </a:p>
        </p:txBody>
      </p:sp>
      <p:sp>
        <p:nvSpPr>
          <p:cNvPr id="23" name="Text 21"/>
          <p:cNvSpPr/>
          <p:nvPr/>
        </p:nvSpPr>
        <p:spPr>
          <a:xfrm>
            <a:off x="7599402" y="3768923"/>
            <a:ext cx="6073140"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Standardize IAM, networking, and posture management with recommended baselines.</a:t>
            </a:r>
            <a:endParaRPr lang="en-US" sz="1150" dirty="0"/>
          </a:p>
        </p:txBody>
      </p:sp>
      <p:sp>
        <p:nvSpPr>
          <p:cNvPr id="24" name="Shape 22"/>
          <p:cNvSpPr/>
          <p:nvPr/>
        </p:nvSpPr>
        <p:spPr>
          <a:xfrm>
            <a:off x="793790" y="4558070"/>
            <a:ext cx="6446996" cy="1178243"/>
          </a:xfrm>
          <a:prstGeom prst="roundRect">
            <a:avLst>
              <a:gd name="adj" fmla="val 6209"/>
            </a:avLst>
          </a:prstGeom>
          <a:solidFill>
            <a:srgbClr val="1F1F2E"/>
          </a:solidFill>
          <a:ln w="15240">
            <a:solidFill>
              <a:srgbClr val="008A00"/>
            </a:solidFill>
            <a:prstDash val="solid"/>
          </a:ln>
        </p:spPr>
      </p:sp>
      <p:sp>
        <p:nvSpPr>
          <p:cNvPr id="25" name="Shape 23"/>
          <p:cNvSpPr/>
          <p:nvPr/>
        </p:nvSpPr>
        <p:spPr>
          <a:xfrm>
            <a:off x="778550" y="4558070"/>
            <a:ext cx="60960" cy="1178243"/>
          </a:xfrm>
          <a:prstGeom prst="roundRect">
            <a:avLst>
              <a:gd name="adj" fmla="val 102558"/>
            </a:avLst>
          </a:prstGeom>
          <a:solidFill>
            <a:srgbClr val="008A00"/>
          </a:solidFill>
          <a:ln/>
        </p:spPr>
      </p:sp>
      <p:sp>
        <p:nvSpPr>
          <p:cNvPr id="26" name="Text 24"/>
          <p:cNvSpPr/>
          <p:nvPr/>
        </p:nvSpPr>
        <p:spPr>
          <a:xfrm>
            <a:off x="1003578" y="4722138"/>
            <a:ext cx="2869287" cy="232529"/>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ServiceNow / CMDB Integration</a:t>
            </a:r>
            <a:endParaRPr lang="en-US" sz="1450" dirty="0"/>
          </a:p>
        </p:txBody>
      </p:sp>
      <p:sp>
        <p:nvSpPr>
          <p:cNvPr id="27" name="Text 25"/>
          <p:cNvSpPr/>
          <p:nvPr/>
        </p:nvSpPr>
        <p:spPr>
          <a:xfrm>
            <a:off x="1003578" y="5043964"/>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Sync Terraform data into CMDB via TAP agents.</a:t>
            </a:r>
            <a:endParaRPr lang="en-US" sz="1150" dirty="0"/>
          </a:p>
        </p:txBody>
      </p:sp>
      <p:sp>
        <p:nvSpPr>
          <p:cNvPr id="28" name="Text 26"/>
          <p:cNvSpPr/>
          <p:nvPr/>
        </p:nvSpPr>
        <p:spPr>
          <a:xfrm>
            <a:off x="1003578" y="5334119"/>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Automate CI entries, dependencies, and lifecycle events.</a:t>
            </a:r>
            <a:endParaRPr lang="en-US" sz="1150" dirty="0"/>
          </a:p>
        </p:txBody>
      </p:sp>
      <p:sp>
        <p:nvSpPr>
          <p:cNvPr id="29" name="Shape 27"/>
          <p:cNvSpPr/>
          <p:nvPr/>
        </p:nvSpPr>
        <p:spPr>
          <a:xfrm>
            <a:off x="7389614" y="4558070"/>
            <a:ext cx="6446996" cy="1178243"/>
          </a:xfrm>
          <a:prstGeom prst="roundRect">
            <a:avLst>
              <a:gd name="adj" fmla="val 6209"/>
            </a:avLst>
          </a:prstGeom>
          <a:solidFill>
            <a:srgbClr val="1F1F2E"/>
          </a:solidFill>
          <a:ln w="15240">
            <a:solidFill>
              <a:srgbClr val="008A00"/>
            </a:solidFill>
            <a:prstDash val="solid"/>
          </a:ln>
        </p:spPr>
      </p:sp>
      <p:sp>
        <p:nvSpPr>
          <p:cNvPr id="30" name="Shape 28"/>
          <p:cNvSpPr/>
          <p:nvPr/>
        </p:nvSpPr>
        <p:spPr>
          <a:xfrm>
            <a:off x="7374374" y="4558070"/>
            <a:ext cx="60960" cy="1178243"/>
          </a:xfrm>
          <a:prstGeom prst="roundRect">
            <a:avLst>
              <a:gd name="adj" fmla="val 102558"/>
            </a:avLst>
          </a:prstGeom>
          <a:solidFill>
            <a:srgbClr val="008A00"/>
          </a:solidFill>
          <a:ln/>
        </p:spPr>
      </p:sp>
      <p:sp>
        <p:nvSpPr>
          <p:cNvPr id="31" name="Text 29"/>
          <p:cNvSpPr/>
          <p:nvPr/>
        </p:nvSpPr>
        <p:spPr>
          <a:xfrm>
            <a:off x="7599402" y="4722138"/>
            <a:ext cx="2425660" cy="232529"/>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Platform Intelligence Layer</a:t>
            </a:r>
            <a:endParaRPr lang="en-US" sz="1450" dirty="0"/>
          </a:p>
        </p:txBody>
      </p:sp>
      <p:sp>
        <p:nvSpPr>
          <p:cNvPr id="32" name="Text 30"/>
          <p:cNvSpPr/>
          <p:nvPr/>
        </p:nvSpPr>
        <p:spPr>
          <a:xfrm>
            <a:off x="7599402" y="5043964"/>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Deploy core intelligence for RAG, code understanding, and policy interpretation.</a:t>
            </a:r>
            <a:endParaRPr lang="en-US" sz="1150" dirty="0"/>
          </a:p>
        </p:txBody>
      </p:sp>
      <p:sp>
        <p:nvSpPr>
          <p:cNvPr id="33" name="Text 31"/>
          <p:cNvSpPr/>
          <p:nvPr/>
        </p:nvSpPr>
        <p:spPr>
          <a:xfrm>
            <a:off x="7599402" y="5334119"/>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Enables orchestration planning for all autonomous agents.</a:t>
            </a:r>
            <a:endParaRPr lang="en-US" sz="1150" dirty="0"/>
          </a:p>
        </p:txBody>
      </p:sp>
      <p:sp>
        <p:nvSpPr>
          <p:cNvPr id="34" name="Shape 32"/>
          <p:cNvSpPr/>
          <p:nvPr/>
        </p:nvSpPr>
        <p:spPr>
          <a:xfrm>
            <a:off x="793790" y="5885140"/>
            <a:ext cx="6446996" cy="1416368"/>
          </a:xfrm>
          <a:prstGeom prst="roundRect">
            <a:avLst>
              <a:gd name="adj" fmla="val 5165"/>
            </a:avLst>
          </a:prstGeom>
          <a:solidFill>
            <a:srgbClr val="1F1F2E"/>
          </a:solidFill>
          <a:ln w="15240">
            <a:solidFill>
              <a:srgbClr val="008A00"/>
            </a:solidFill>
            <a:prstDash val="solid"/>
          </a:ln>
        </p:spPr>
      </p:sp>
      <p:sp>
        <p:nvSpPr>
          <p:cNvPr id="35" name="Shape 33"/>
          <p:cNvSpPr/>
          <p:nvPr/>
        </p:nvSpPr>
        <p:spPr>
          <a:xfrm>
            <a:off x="778550" y="5885140"/>
            <a:ext cx="60960" cy="1416368"/>
          </a:xfrm>
          <a:prstGeom prst="roundRect">
            <a:avLst>
              <a:gd name="adj" fmla="val 102558"/>
            </a:avLst>
          </a:prstGeom>
          <a:solidFill>
            <a:srgbClr val="008A00"/>
          </a:solidFill>
          <a:ln/>
        </p:spPr>
      </p:sp>
      <p:sp>
        <p:nvSpPr>
          <p:cNvPr id="36" name="Text 34"/>
          <p:cNvSpPr/>
          <p:nvPr/>
        </p:nvSpPr>
        <p:spPr>
          <a:xfrm>
            <a:off x="1003578" y="6049208"/>
            <a:ext cx="2806898" cy="232529"/>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Autonomous Agent Ecosystem</a:t>
            </a:r>
            <a:endParaRPr lang="en-US" sz="1450" dirty="0"/>
          </a:p>
        </p:txBody>
      </p:sp>
      <p:sp>
        <p:nvSpPr>
          <p:cNvPr id="37" name="Text 35"/>
          <p:cNvSpPr/>
          <p:nvPr/>
        </p:nvSpPr>
        <p:spPr>
          <a:xfrm>
            <a:off x="1003578" y="6371034"/>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Agents trigger continuous analysis across code, infra, and posture.</a:t>
            </a:r>
            <a:endParaRPr lang="en-US" sz="1150" dirty="0"/>
          </a:p>
        </p:txBody>
      </p:sp>
      <p:sp>
        <p:nvSpPr>
          <p:cNvPr id="38" name="Text 36"/>
          <p:cNvSpPr/>
          <p:nvPr/>
        </p:nvSpPr>
        <p:spPr>
          <a:xfrm>
            <a:off x="1003578" y="6661190"/>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Bi-directional knowledge flow drives action and future extensibility.</a:t>
            </a:r>
            <a:endParaRPr lang="en-US" sz="1150" dirty="0"/>
          </a:p>
        </p:txBody>
      </p:sp>
      <p:sp>
        <p:nvSpPr>
          <p:cNvPr id="39" name="Shape 37"/>
          <p:cNvSpPr/>
          <p:nvPr/>
        </p:nvSpPr>
        <p:spPr>
          <a:xfrm>
            <a:off x="7389614" y="5885140"/>
            <a:ext cx="6446996" cy="1416368"/>
          </a:xfrm>
          <a:prstGeom prst="roundRect">
            <a:avLst>
              <a:gd name="adj" fmla="val 5165"/>
            </a:avLst>
          </a:prstGeom>
          <a:solidFill>
            <a:srgbClr val="1F1F2E"/>
          </a:solidFill>
          <a:ln w="15240">
            <a:solidFill>
              <a:srgbClr val="008A00"/>
            </a:solidFill>
            <a:prstDash val="solid"/>
          </a:ln>
        </p:spPr>
      </p:sp>
      <p:sp>
        <p:nvSpPr>
          <p:cNvPr id="40" name="Shape 38"/>
          <p:cNvSpPr/>
          <p:nvPr/>
        </p:nvSpPr>
        <p:spPr>
          <a:xfrm>
            <a:off x="7374374" y="5885140"/>
            <a:ext cx="60960" cy="1416368"/>
          </a:xfrm>
          <a:prstGeom prst="roundRect">
            <a:avLst>
              <a:gd name="adj" fmla="val 102558"/>
            </a:avLst>
          </a:prstGeom>
          <a:solidFill>
            <a:srgbClr val="008A00"/>
          </a:solidFill>
          <a:ln/>
        </p:spPr>
      </p:sp>
      <p:sp>
        <p:nvSpPr>
          <p:cNvPr id="41" name="Text 39"/>
          <p:cNvSpPr/>
          <p:nvPr/>
        </p:nvSpPr>
        <p:spPr>
          <a:xfrm>
            <a:off x="7599402" y="6049208"/>
            <a:ext cx="2609850" cy="232529"/>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Enterprise Knowledge Graph</a:t>
            </a:r>
            <a:endParaRPr lang="en-US" sz="1450" dirty="0"/>
          </a:p>
        </p:txBody>
      </p:sp>
      <p:sp>
        <p:nvSpPr>
          <p:cNvPr id="42" name="Text 40"/>
          <p:cNvSpPr/>
          <p:nvPr/>
        </p:nvSpPr>
        <p:spPr>
          <a:xfrm>
            <a:off x="7599402" y="6371034"/>
            <a:ext cx="6073140"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Build a unified representation of Terraform modules, policies, and architecture patterns.</a:t>
            </a:r>
            <a:endParaRPr lang="en-US" sz="1150" dirty="0"/>
          </a:p>
        </p:txBody>
      </p:sp>
      <p:sp>
        <p:nvSpPr>
          <p:cNvPr id="43" name="Text 41"/>
          <p:cNvSpPr/>
          <p:nvPr/>
        </p:nvSpPr>
        <p:spPr>
          <a:xfrm>
            <a:off x="7599402" y="6899315"/>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Maps services and their dependencies for comprehensive oversight.</a:t>
            </a:r>
            <a:endParaRPr lang="en-US" sz="11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595360" y="0"/>
            <a:ext cx="6035040" cy="8229600"/>
          </a:xfrm>
          <a:prstGeom prst="rect">
            <a:avLst/>
          </a:prstGeom>
        </p:spPr>
      </p:pic>
      <p:sp>
        <p:nvSpPr>
          <p:cNvPr id="3" name="Text 0"/>
          <p:cNvSpPr/>
          <p:nvPr/>
        </p:nvSpPr>
        <p:spPr>
          <a:xfrm>
            <a:off x="793790" y="862608"/>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008A00"/>
                </a:solidFill>
                <a:latin typeface="Inter Bold" pitchFamily="34" charset="0"/>
                <a:ea typeface="Inter Bold" pitchFamily="34" charset="-122"/>
                <a:cs typeface="Inter Bold" pitchFamily="34" charset="-120"/>
              </a:rPr>
              <a:t>Closing</a:t>
            </a:r>
            <a:endParaRPr lang="en-US" sz="3900" dirty="0"/>
          </a:p>
        </p:txBody>
      </p:sp>
      <p:sp>
        <p:nvSpPr>
          <p:cNvPr id="4" name="Text 1"/>
          <p:cNvSpPr/>
          <p:nvPr/>
        </p:nvSpPr>
        <p:spPr>
          <a:xfrm>
            <a:off x="793790" y="1561981"/>
            <a:ext cx="7556421" cy="744141"/>
          </a:xfrm>
          <a:prstGeom prst="rect">
            <a:avLst/>
          </a:prstGeom>
          <a:noFill/>
          <a:ln/>
        </p:spPr>
        <p:txBody>
          <a:bodyPr wrap="square" lIns="0" tIns="0" rIns="0" bIns="0" rtlCol="0" anchor="t"/>
          <a:lstStyle/>
          <a:p>
            <a:pPr algn="l" indent="0" marL="0">
              <a:lnSpc>
                <a:spcPts val="2900"/>
              </a:lnSpc>
              <a:buNone/>
            </a:pPr>
            <a:r>
              <a:rPr lang="en-US" sz="2300" b="1" dirty="0">
                <a:solidFill>
                  <a:srgbClr val="4D4177"/>
                </a:solidFill>
                <a:latin typeface="Inter Bold" pitchFamily="34" charset="0"/>
                <a:ea typeface="Inter Bold" pitchFamily="34" charset="-122"/>
                <a:cs typeface="Inter Bold" pitchFamily="34" charset="-120"/>
              </a:rPr>
              <a:t>TAP sets the foundation for a unified, intelligent TD engineering ecosystem</a:t>
            </a:r>
            <a:endParaRPr lang="en-US" sz="2300" dirty="0"/>
          </a:p>
        </p:txBody>
      </p:sp>
      <p:sp>
        <p:nvSpPr>
          <p:cNvPr id="5" name="Text 2"/>
          <p:cNvSpPr/>
          <p:nvPr/>
        </p:nvSpPr>
        <p:spPr>
          <a:xfrm>
            <a:off x="793790" y="2603778"/>
            <a:ext cx="7556421" cy="793909"/>
          </a:xfrm>
          <a:prstGeom prst="rect">
            <a:avLst/>
          </a:prstGeom>
          <a:noFill/>
          <a:ln/>
        </p:spPr>
        <p:txBody>
          <a:bodyPr wrap="square" lIns="0" tIns="0" rIns="0" bIns="0" rtlCol="0" anchor="t"/>
          <a:lstStyle/>
          <a:p>
            <a:pPr algn="l" indent="0" marL="0">
              <a:lnSpc>
                <a:spcPts val="3100"/>
              </a:lnSpc>
              <a:buNone/>
            </a:pPr>
            <a:r>
              <a:rPr lang="en-US" sz="1950" dirty="0">
                <a:solidFill>
                  <a:srgbClr val="C9D1D9"/>
                </a:solidFill>
                <a:latin typeface="Inter" pitchFamily="34" charset="0"/>
                <a:ea typeface="Inter" pitchFamily="34" charset="-122"/>
                <a:cs typeface="Inter" pitchFamily="34" charset="-120"/>
              </a:rPr>
              <a:t>By aligning Everything-as-Code with intelligent advisors and specialized agents, TAP gives TD a scalable system that:</a:t>
            </a:r>
            <a:endParaRPr lang="en-US" sz="1950" dirty="0"/>
          </a:p>
        </p:txBody>
      </p:sp>
      <p:sp>
        <p:nvSpPr>
          <p:cNvPr id="6" name="Text 3"/>
          <p:cNvSpPr/>
          <p:nvPr/>
        </p:nvSpPr>
        <p:spPr>
          <a:xfrm>
            <a:off x="793790" y="3620929"/>
            <a:ext cx="7556421" cy="396954"/>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Guides LOBs to cloud safely and predictably</a:t>
            </a:r>
            <a:endParaRPr lang="en-US" sz="1550" dirty="0"/>
          </a:p>
        </p:txBody>
      </p:sp>
      <p:sp>
        <p:nvSpPr>
          <p:cNvPr id="7" name="Text 4"/>
          <p:cNvSpPr/>
          <p:nvPr/>
        </p:nvSpPr>
        <p:spPr>
          <a:xfrm>
            <a:off x="793790" y="4087297"/>
            <a:ext cx="7556421" cy="396954"/>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Modernizes platform engineering at scale</a:t>
            </a:r>
            <a:endParaRPr lang="en-US" sz="1550" dirty="0"/>
          </a:p>
        </p:txBody>
      </p:sp>
      <p:sp>
        <p:nvSpPr>
          <p:cNvPr id="8" name="Text 5"/>
          <p:cNvSpPr/>
          <p:nvPr/>
        </p:nvSpPr>
        <p:spPr>
          <a:xfrm>
            <a:off x="793790" y="4553664"/>
            <a:ext cx="7556421" cy="396954"/>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Reduces friction, waste, and drift</a:t>
            </a:r>
            <a:endParaRPr lang="en-US" sz="1550" dirty="0"/>
          </a:p>
        </p:txBody>
      </p:sp>
      <p:sp>
        <p:nvSpPr>
          <p:cNvPr id="9" name="Text 6"/>
          <p:cNvSpPr/>
          <p:nvPr/>
        </p:nvSpPr>
        <p:spPr>
          <a:xfrm>
            <a:off x="793790" y="5020032"/>
            <a:ext cx="7556421" cy="396954"/>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Protects consistency and compliance</a:t>
            </a:r>
            <a:endParaRPr lang="en-US" sz="1550" dirty="0"/>
          </a:p>
        </p:txBody>
      </p:sp>
      <p:sp>
        <p:nvSpPr>
          <p:cNvPr id="10" name="Text 7"/>
          <p:cNvSpPr/>
          <p:nvPr/>
        </p:nvSpPr>
        <p:spPr>
          <a:xfrm>
            <a:off x="793790" y="5486400"/>
            <a:ext cx="7556421" cy="396954"/>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Frees SMEs from repetitive work</a:t>
            </a:r>
            <a:endParaRPr lang="en-US" sz="1550" dirty="0"/>
          </a:p>
        </p:txBody>
      </p:sp>
      <p:sp>
        <p:nvSpPr>
          <p:cNvPr id="11" name="Text 8"/>
          <p:cNvSpPr/>
          <p:nvPr/>
        </p:nvSpPr>
        <p:spPr>
          <a:xfrm>
            <a:off x="793790" y="5952768"/>
            <a:ext cx="7556421" cy="396954"/>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Enables faster cloud adoption with higher confidence</a:t>
            </a:r>
            <a:endParaRPr lang="en-US" sz="1550" dirty="0"/>
          </a:p>
        </p:txBody>
      </p:sp>
      <p:sp>
        <p:nvSpPr>
          <p:cNvPr id="12" name="Text 9"/>
          <p:cNvSpPr/>
          <p:nvPr/>
        </p:nvSpPr>
        <p:spPr>
          <a:xfrm>
            <a:off x="793790" y="6572964"/>
            <a:ext cx="7556421" cy="793909"/>
          </a:xfrm>
          <a:prstGeom prst="rect">
            <a:avLst/>
          </a:prstGeom>
          <a:noFill/>
          <a:ln/>
        </p:spPr>
        <p:txBody>
          <a:bodyPr wrap="square" lIns="0" tIns="0" rIns="0" bIns="0" rtlCol="0" anchor="t"/>
          <a:lstStyle/>
          <a:p>
            <a:pPr algn="l" indent="0" marL="0">
              <a:lnSpc>
                <a:spcPts val="3100"/>
              </a:lnSpc>
              <a:buNone/>
            </a:pPr>
            <a:r>
              <a:rPr lang="en-US" sz="1950" dirty="0">
                <a:solidFill>
                  <a:srgbClr val="C9D1D9"/>
                </a:solidFill>
                <a:latin typeface="Inter" pitchFamily="34" charset="0"/>
                <a:ea typeface="Inter" pitchFamily="34" charset="-122"/>
                <a:cs typeface="Inter" pitchFamily="34" charset="-120"/>
              </a:rPr>
              <a:t>TAP isn’t a tool. It’s the next evolution of how TD engineers build, deploy, secure, and understand their systems.</a:t>
            </a:r>
            <a:endParaRPr lang="en-US" sz="19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545783"/>
            <a:ext cx="8842772" cy="434102"/>
          </a:xfrm>
          <a:prstGeom prst="rect">
            <a:avLst/>
          </a:prstGeom>
          <a:noFill/>
          <a:ln/>
        </p:spPr>
        <p:txBody>
          <a:bodyPr wrap="none" lIns="0" tIns="0" rIns="0" bIns="0" rtlCol="0" anchor="t"/>
          <a:lstStyle/>
          <a:p>
            <a:pPr algn="l" indent="0" marL="0">
              <a:lnSpc>
                <a:spcPts val="3400"/>
              </a:lnSpc>
              <a:buNone/>
            </a:pPr>
            <a:r>
              <a:rPr lang="en-US" sz="2700" b="1" dirty="0">
                <a:solidFill>
                  <a:srgbClr val="008A00"/>
                </a:solidFill>
                <a:latin typeface="Inter Bold" pitchFamily="34" charset="0"/>
                <a:ea typeface="Inter Bold" pitchFamily="34" charset="-122"/>
                <a:cs typeface="Inter Bold" pitchFamily="34" charset="-120"/>
              </a:rPr>
              <a:t>TAP Platform Intelligence — High-Level Architecture</a:t>
            </a:r>
            <a:endParaRPr lang="en-US" sz="2700" dirty="0"/>
          </a:p>
        </p:txBody>
      </p:sp>
      <p:sp>
        <p:nvSpPr>
          <p:cNvPr id="3" name="Text 1"/>
          <p:cNvSpPr/>
          <p:nvPr/>
        </p:nvSpPr>
        <p:spPr>
          <a:xfrm>
            <a:off x="793790" y="1035368"/>
            <a:ext cx="6475333" cy="347305"/>
          </a:xfrm>
          <a:prstGeom prst="rect">
            <a:avLst/>
          </a:prstGeom>
          <a:noFill/>
          <a:ln/>
        </p:spPr>
        <p:txBody>
          <a:bodyPr wrap="none" lIns="0" tIns="0" rIns="0" bIns="0" rtlCol="0" anchor="t"/>
          <a:lstStyle/>
          <a:p>
            <a:pPr algn="l" indent="0" marL="0">
              <a:lnSpc>
                <a:spcPts val="2700"/>
              </a:lnSpc>
              <a:buNone/>
            </a:pPr>
            <a:r>
              <a:rPr lang="en-US" sz="2150" b="1" dirty="0">
                <a:solidFill>
                  <a:srgbClr val="4D4177"/>
                </a:solidFill>
                <a:latin typeface="Inter Bold" pitchFamily="34" charset="0"/>
                <a:ea typeface="Inter Bold" pitchFamily="34" charset="-122"/>
                <a:cs typeface="Inter Bold" pitchFamily="34" charset="-120"/>
              </a:rPr>
              <a:t>The intelligence engine powering both Advisors</a:t>
            </a:r>
            <a:endParaRPr lang="en-US" sz="2150" dirty="0"/>
          </a:p>
        </p:txBody>
      </p:sp>
      <p:sp>
        <p:nvSpPr>
          <p:cNvPr id="4" name="Shape 2"/>
          <p:cNvSpPr/>
          <p:nvPr/>
        </p:nvSpPr>
        <p:spPr>
          <a:xfrm>
            <a:off x="793790" y="1591032"/>
            <a:ext cx="13042821" cy="1947982"/>
          </a:xfrm>
          <a:prstGeom prst="roundRect">
            <a:avLst>
              <a:gd name="adj" fmla="val 2995"/>
            </a:avLst>
          </a:prstGeom>
          <a:solidFill>
            <a:srgbClr val="1F1F2E"/>
          </a:solidFill>
          <a:ln/>
        </p:spPr>
      </p:sp>
      <p:pic>
        <p:nvPicPr>
          <p:cNvPr id="5" name="Image 0" descr="preencoded.png">    </p:cNvPr>
          <p:cNvPicPr>
            <a:picLocks noChangeAspect="1"/>
          </p:cNvPicPr>
          <p:nvPr/>
        </p:nvPicPr>
        <p:blipFill>
          <a:blip r:embed="rId1"/>
          <a:stretch>
            <a:fillRect/>
          </a:stretch>
        </p:blipFill>
        <p:spPr>
          <a:xfrm>
            <a:off x="932617" y="1780222"/>
            <a:ext cx="260390" cy="208359"/>
          </a:xfrm>
          <a:prstGeom prst="rect">
            <a:avLst/>
          </a:prstGeom>
        </p:spPr>
      </p:pic>
      <p:sp>
        <p:nvSpPr>
          <p:cNvPr id="6" name="Text 3"/>
          <p:cNvSpPr/>
          <p:nvPr/>
        </p:nvSpPr>
        <p:spPr>
          <a:xfrm>
            <a:off x="1331833" y="1764506"/>
            <a:ext cx="2145387" cy="260390"/>
          </a:xfrm>
          <a:prstGeom prst="rect">
            <a:avLst/>
          </a:prstGeom>
          <a:noFill/>
          <a:ln/>
        </p:spPr>
        <p:txBody>
          <a:bodyPr wrap="none" lIns="0" tIns="0" rIns="0" bIns="0" rtlCol="0" anchor="t"/>
          <a:lstStyle/>
          <a:p>
            <a:pPr algn="l" indent="0" marL="0">
              <a:lnSpc>
                <a:spcPts val="2050"/>
              </a:lnSpc>
              <a:buNone/>
            </a:pPr>
            <a:r>
              <a:rPr lang="en-US" sz="1600" b="1" dirty="0">
                <a:solidFill>
                  <a:srgbClr val="FFFFFF"/>
                </a:solidFill>
                <a:latin typeface="Inter Bold" pitchFamily="34" charset="0"/>
                <a:ea typeface="Inter Bold" pitchFamily="34" charset="-122"/>
                <a:cs typeface="Inter Bold" pitchFamily="34" charset="-120"/>
              </a:rPr>
              <a:t>Core Responsibilities</a:t>
            </a:r>
            <a:endParaRPr lang="en-US" sz="1600" dirty="0"/>
          </a:p>
        </p:txBody>
      </p:sp>
      <p:sp>
        <p:nvSpPr>
          <p:cNvPr id="7" name="Text 4"/>
          <p:cNvSpPr/>
          <p:nvPr/>
        </p:nvSpPr>
        <p:spPr>
          <a:xfrm>
            <a:off x="1331833" y="2163723"/>
            <a:ext cx="12365950" cy="277892"/>
          </a:xfrm>
          <a:prstGeom prst="rect">
            <a:avLst/>
          </a:prstGeom>
          <a:noFill/>
          <a:ln/>
        </p:spPr>
        <p:txBody>
          <a:bodyPr wrap="none" lIns="0" tIns="0" rIns="0" bIns="0" rtlCol="0" anchor="t"/>
          <a:lstStyle/>
          <a:p>
            <a:pPr algn="l" marL="342900" indent="-342900">
              <a:lnSpc>
                <a:spcPts val="1750"/>
              </a:lnSpc>
              <a:buSzPct val="100000"/>
              <a:buChar char="•"/>
            </a:pPr>
            <a:r>
              <a:rPr lang="en-US" sz="1050" dirty="0">
                <a:solidFill>
                  <a:srgbClr val="FFFFFF"/>
                </a:solidFill>
                <a:latin typeface="Inter" pitchFamily="34" charset="0"/>
                <a:ea typeface="Inter" pitchFamily="34" charset="-122"/>
                <a:cs typeface="Inter" pitchFamily="34" charset="-120"/>
              </a:rPr>
              <a:t>Understand user intent from TCA and TPEA.</a:t>
            </a:r>
            <a:endParaRPr lang="en-US" sz="1050" dirty="0"/>
          </a:p>
        </p:txBody>
      </p:sp>
      <p:sp>
        <p:nvSpPr>
          <p:cNvPr id="8" name="Text 5"/>
          <p:cNvSpPr/>
          <p:nvPr/>
        </p:nvSpPr>
        <p:spPr>
          <a:xfrm>
            <a:off x="1331833" y="2490192"/>
            <a:ext cx="12365950" cy="277892"/>
          </a:xfrm>
          <a:prstGeom prst="rect">
            <a:avLst/>
          </a:prstGeom>
          <a:noFill/>
          <a:ln/>
        </p:spPr>
        <p:txBody>
          <a:bodyPr wrap="none" lIns="0" tIns="0" rIns="0" bIns="0" rtlCol="0" anchor="t"/>
          <a:lstStyle/>
          <a:p>
            <a:pPr algn="l" marL="342900" indent="-342900">
              <a:lnSpc>
                <a:spcPts val="1750"/>
              </a:lnSpc>
              <a:buSzPct val="100000"/>
              <a:buChar char="•"/>
            </a:pPr>
            <a:r>
              <a:rPr lang="en-US" sz="1050" dirty="0">
                <a:solidFill>
                  <a:srgbClr val="FFFFFF"/>
                </a:solidFill>
                <a:latin typeface="Inter" pitchFamily="34" charset="0"/>
                <a:ea typeface="Inter" pitchFamily="34" charset="-122"/>
                <a:cs typeface="Inter" pitchFamily="34" charset="-120"/>
              </a:rPr>
              <a:t>Retrieve relevant information from “everything-as-code.”</a:t>
            </a:r>
            <a:endParaRPr lang="en-US" sz="1050" dirty="0"/>
          </a:p>
        </p:txBody>
      </p:sp>
      <p:sp>
        <p:nvSpPr>
          <p:cNvPr id="9" name="Text 6"/>
          <p:cNvSpPr/>
          <p:nvPr/>
        </p:nvSpPr>
        <p:spPr>
          <a:xfrm>
            <a:off x="1331833" y="2816662"/>
            <a:ext cx="12365950" cy="277892"/>
          </a:xfrm>
          <a:prstGeom prst="rect">
            <a:avLst/>
          </a:prstGeom>
          <a:noFill/>
          <a:ln/>
        </p:spPr>
        <p:txBody>
          <a:bodyPr wrap="none" lIns="0" tIns="0" rIns="0" bIns="0" rtlCol="0" anchor="t"/>
          <a:lstStyle/>
          <a:p>
            <a:pPr algn="l" marL="342900" indent="-342900">
              <a:lnSpc>
                <a:spcPts val="1750"/>
              </a:lnSpc>
              <a:buSzPct val="100000"/>
              <a:buChar char="•"/>
            </a:pPr>
            <a:r>
              <a:rPr lang="en-US" sz="1050" dirty="0">
                <a:solidFill>
                  <a:srgbClr val="FFFFFF"/>
                </a:solidFill>
                <a:latin typeface="Inter" pitchFamily="34" charset="0"/>
                <a:ea typeface="Inter" pitchFamily="34" charset="-122"/>
                <a:cs typeface="Inter" pitchFamily="34" charset="-120"/>
              </a:rPr>
              <a:t>Orchestrate multi-step reasoning and agentic workflows.</a:t>
            </a:r>
            <a:endParaRPr lang="en-US" sz="1050" dirty="0"/>
          </a:p>
        </p:txBody>
      </p:sp>
      <p:sp>
        <p:nvSpPr>
          <p:cNvPr id="10" name="Text 7"/>
          <p:cNvSpPr/>
          <p:nvPr/>
        </p:nvSpPr>
        <p:spPr>
          <a:xfrm>
            <a:off x="1331833" y="3143131"/>
            <a:ext cx="12365950" cy="277892"/>
          </a:xfrm>
          <a:prstGeom prst="rect">
            <a:avLst/>
          </a:prstGeom>
          <a:noFill/>
          <a:ln/>
        </p:spPr>
        <p:txBody>
          <a:bodyPr wrap="none" lIns="0" tIns="0" rIns="0" bIns="0" rtlCol="0" anchor="t"/>
          <a:lstStyle/>
          <a:p>
            <a:pPr algn="l" marL="342900" indent="-342900">
              <a:lnSpc>
                <a:spcPts val="1750"/>
              </a:lnSpc>
              <a:buSzPct val="100000"/>
              <a:buChar char="•"/>
            </a:pPr>
            <a:r>
              <a:rPr lang="en-US" sz="1050" dirty="0">
                <a:solidFill>
                  <a:srgbClr val="FFFFFF"/>
                </a:solidFill>
                <a:latin typeface="Inter" pitchFamily="34" charset="0"/>
                <a:ea typeface="Inter" pitchFamily="34" charset="-122"/>
                <a:cs typeface="Inter" pitchFamily="34" charset="-120"/>
              </a:rPr>
              <a:t>Produce structured outputs: plans, refactors, tests, and compliance artifacts.</a:t>
            </a:r>
            <a:endParaRPr lang="en-US" sz="1050" dirty="0"/>
          </a:p>
        </p:txBody>
      </p:sp>
      <p:sp>
        <p:nvSpPr>
          <p:cNvPr id="11" name="Text 8"/>
          <p:cNvSpPr/>
          <p:nvPr/>
        </p:nvSpPr>
        <p:spPr>
          <a:xfrm>
            <a:off x="793790" y="3747373"/>
            <a:ext cx="2083951" cy="260390"/>
          </a:xfrm>
          <a:prstGeom prst="rect">
            <a:avLst/>
          </a:prstGeom>
          <a:noFill/>
          <a:ln/>
        </p:spPr>
        <p:txBody>
          <a:bodyPr wrap="none" lIns="0" tIns="0" rIns="0" bIns="0" rtlCol="0" anchor="t"/>
          <a:lstStyle/>
          <a:p>
            <a:pPr algn="l" indent="0" marL="0">
              <a:lnSpc>
                <a:spcPts val="2050"/>
              </a:lnSpc>
              <a:buNone/>
            </a:pPr>
            <a:r>
              <a:rPr lang="en-US" sz="1600" b="1" dirty="0">
                <a:solidFill>
                  <a:srgbClr val="FFFFFF"/>
                </a:solidFill>
                <a:latin typeface="Inter Bold" pitchFamily="34" charset="0"/>
                <a:ea typeface="Inter Bold" pitchFamily="34" charset="-122"/>
                <a:cs typeface="Inter Bold" pitchFamily="34" charset="-120"/>
              </a:rPr>
              <a:t>Major Components</a:t>
            </a:r>
            <a:endParaRPr lang="en-US" sz="1600" dirty="0"/>
          </a:p>
        </p:txBody>
      </p:sp>
      <p:sp>
        <p:nvSpPr>
          <p:cNvPr id="12" name="Shape 9"/>
          <p:cNvSpPr/>
          <p:nvPr/>
        </p:nvSpPr>
        <p:spPr>
          <a:xfrm>
            <a:off x="793790" y="4424482"/>
            <a:ext cx="3156585" cy="1468636"/>
          </a:xfrm>
          <a:prstGeom prst="roundRect">
            <a:avLst>
              <a:gd name="adj" fmla="val 4981"/>
            </a:avLst>
          </a:prstGeom>
          <a:solidFill>
            <a:srgbClr val="1F1F2E"/>
          </a:solidFill>
          <a:ln/>
        </p:spPr>
      </p:sp>
      <p:sp>
        <p:nvSpPr>
          <p:cNvPr id="13" name="Shape 10"/>
          <p:cNvSpPr/>
          <p:nvPr/>
        </p:nvSpPr>
        <p:spPr>
          <a:xfrm>
            <a:off x="793790" y="4409242"/>
            <a:ext cx="3156585" cy="60960"/>
          </a:xfrm>
          <a:prstGeom prst="roundRect">
            <a:avLst>
              <a:gd name="adj" fmla="val 95721"/>
            </a:avLst>
          </a:prstGeom>
          <a:solidFill>
            <a:srgbClr val="008A00"/>
          </a:solidFill>
          <a:ln/>
        </p:spPr>
      </p:sp>
      <p:sp>
        <p:nvSpPr>
          <p:cNvPr id="14" name="Shape 11"/>
          <p:cNvSpPr/>
          <p:nvPr/>
        </p:nvSpPr>
        <p:spPr>
          <a:xfrm>
            <a:off x="2163723" y="4216122"/>
            <a:ext cx="416719" cy="416719"/>
          </a:xfrm>
          <a:prstGeom prst="roundRect">
            <a:avLst>
              <a:gd name="adj" fmla="val 219428"/>
            </a:avLst>
          </a:prstGeom>
          <a:solidFill>
            <a:srgbClr val="008A00"/>
          </a:solidFill>
          <a:ln/>
        </p:spPr>
      </p:sp>
      <p:pic>
        <p:nvPicPr>
          <p:cNvPr id="1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8738" y="4341138"/>
            <a:ext cx="166688" cy="166688"/>
          </a:xfrm>
          <a:prstGeom prst="rect">
            <a:avLst/>
          </a:prstGeom>
        </p:spPr>
      </p:pic>
      <p:sp>
        <p:nvSpPr>
          <p:cNvPr id="16" name="Text 12"/>
          <p:cNvSpPr/>
          <p:nvPr/>
        </p:nvSpPr>
        <p:spPr>
          <a:xfrm>
            <a:off x="947857" y="4771787"/>
            <a:ext cx="1736646" cy="217051"/>
          </a:xfrm>
          <a:prstGeom prst="rect">
            <a:avLst/>
          </a:prstGeom>
          <a:noFill/>
          <a:ln/>
        </p:spPr>
        <p:txBody>
          <a:bodyPr wrap="non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LLM Layer</a:t>
            </a:r>
            <a:endParaRPr lang="en-US" sz="1350" dirty="0"/>
          </a:p>
        </p:txBody>
      </p:sp>
      <p:sp>
        <p:nvSpPr>
          <p:cNvPr id="17" name="Text 13"/>
          <p:cNvSpPr/>
          <p:nvPr/>
        </p:nvSpPr>
        <p:spPr>
          <a:xfrm>
            <a:off x="947857" y="5072182"/>
            <a:ext cx="2848451" cy="444579"/>
          </a:xfrm>
          <a:prstGeom prst="rect">
            <a:avLst/>
          </a:prstGeom>
          <a:noFill/>
          <a:ln/>
        </p:spPr>
        <p:txBody>
          <a:bodyPr wrap="square" lIns="0" tIns="0" rIns="0" bIns="0" rtlCol="0" anchor="t"/>
          <a:lstStyle/>
          <a:p>
            <a:pPr algn="l" indent="0" marL="0">
              <a:lnSpc>
                <a:spcPts val="1750"/>
              </a:lnSpc>
              <a:buNone/>
            </a:pPr>
            <a:r>
              <a:rPr lang="en-US" sz="1050" dirty="0">
                <a:solidFill>
                  <a:srgbClr val="C9D1D9"/>
                </a:solidFill>
                <a:latin typeface="Inter" pitchFamily="34" charset="0"/>
                <a:ea typeface="Inter" pitchFamily="34" charset="-122"/>
                <a:cs typeface="Inter" pitchFamily="34" charset="-120"/>
              </a:rPr>
              <a:t>Central reasoning engine for Terraform, STIG, architectures, and planning.</a:t>
            </a:r>
            <a:endParaRPr lang="en-US" sz="1050" dirty="0"/>
          </a:p>
        </p:txBody>
      </p:sp>
      <p:sp>
        <p:nvSpPr>
          <p:cNvPr id="18" name="Shape 14"/>
          <p:cNvSpPr/>
          <p:nvPr/>
        </p:nvSpPr>
        <p:spPr>
          <a:xfrm>
            <a:off x="4089202" y="4424482"/>
            <a:ext cx="3156585" cy="1468636"/>
          </a:xfrm>
          <a:prstGeom prst="roundRect">
            <a:avLst>
              <a:gd name="adj" fmla="val 4981"/>
            </a:avLst>
          </a:prstGeom>
          <a:solidFill>
            <a:srgbClr val="1F1F2E"/>
          </a:solidFill>
          <a:ln/>
        </p:spPr>
      </p:sp>
      <p:sp>
        <p:nvSpPr>
          <p:cNvPr id="19" name="Shape 15"/>
          <p:cNvSpPr/>
          <p:nvPr/>
        </p:nvSpPr>
        <p:spPr>
          <a:xfrm>
            <a:off x="4089202" y="4409242"/>
            <a:ext cx="3156585" cy="60960"/>
          </a:xfrm>
          <a:prstGeom prst="roundRect">
            <a:avLst>
              <a:gd name="adj" fmla="val 95721"/>
            </a:avLst>
          </a:prstGeom>
          <a:solidFill>
            <a:srgbClr val="008A00"/>
          </a:solidFill>
          <a:ln/>
        </p:spPr>
      </p:sp>
      <p:sp>
        <p:nvSpPr>
          <p:cNvPr id="20" name="Shape 16"/>
          <p:cNvSpPr/>
          <p:nvPr/>
        </p:nvSpPr>
        <p:spPr>
          <a:xfrm>
            <a:off x="5459135" y="4216122"/>
            <a:ext cx="416719" cy="416719"/>
          </a:xfrm>
          <a:prstGeom prst="roundRect">
            <a:avLst>
              <a:gd name="adj" fmla="val 219428"/>
            </a:avLst>
          </a:prstGeom>
          <a:solidFill>
            <a:srgbClr val="008A00"/>
          </a:solidFill>
          <a:ln/>
        </p:spPr>
      </p:sp>
      <p:pic>
        <p:nvPicPr>
          <p:cNvPr id="2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4150" y="4341138"/>
            <a:ext cx="166688" cy="166688"/>
          </a:xfrm>
          <a:prstGeom prst="rect">
            <a:avLst/>
          </a:prstGeom>
        </p:spPr>
      </p:pic>
      <p:sp>
        <p:nvSpPr>
          <p:cNvPr id="22" name="Text 17"/>
          <p:cNvSpPr/>
          <p:nvPr/>
        </p:nvSpPr>
        <p:spPr>
          <a:xfrm>
            <a:off x="4243268" y="4771787"/>
            <a:ext cx="1802130" cy="217051"/>
          </a:xfrm>
          <a:prstGeom prst="rect">
            <a:avLst/>
          </a:prstGeom>
          <a:noFill/>
          <a:ln/>
        </p:spPr>
        <p:txBody>
          <a:bodyPr wrap="non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Retrieval Layer (RAG)</a:t>
            </a:r>
            <a:endParaRPr lang="en-US" sz="1350" dirty="0"/>
          </a:p>
        </p:txBody>
      </p:sp>
      <p:sp>
        <p:nvSpPr>
          <p:cNvPr id="23" name="Text 18"/>
          <p:cNvSpPr/>
          <p:nvPr/>
        </p:nvSpPr>
        <p:spPr>
          <a:xfrm>
            <a:off x="4243268" y="5072182"/>
            <a:ext cx="2848451" cy="666869"/>
          </a:xfrm>
          <a:prstGeom prst="rect">
            <a:avLst/>
          </a:prstGeom>
          <a:noFill/>
          <a:ln/>
        </p:spPr>
        <p:txBody>
          <a:bodyPr wrap="square" lIns="0" tIns="0" rIns="0" bIns="0" rtlCol="0" anchor="t"/>
          <a:lstStyle/>
          <a:p>
            <a:pPr algn="l" indent="0" marL="0">
              <a:lnSpc>
                <a:spcPts val="1750"/>
              </a:lnSpc>
              <a:buNone/>
            </a:pPr>
            <a:r>
              <a:rPr lang="en-US" sz="1050" dirty="0">
                <a:solidFill>
                  <a:srgbClr val="C9D1D9"/>
                </a:solidFill>
                <a:latin typeface="Inter" pitchFamily="34" charset="0"/>
                <a:ea typeface="Inter" pitchFamily="34" charset="-122"/>
                <a:cs typeface="Inter" pitchFamily="34" charset="-120"/>
              </a:rPr>
              <a:t>Vector search over Terraform code, STIGs, policies, architecture docs, service catalogs.</a:t>
            </a:r>
            <a:endParaRPr lang="en-US" sz="1050" dirty="0"/>
          </a:p>
        </p:txBody>
      </p:sp>
      <p:sp>
        <p:nvSpPr>
          <p:cNvPr id="24" name="Shape 19"/>
          <p:cNvSpPr/>
          <p:nvPr/>
        </p:nvSpPr>
        <p:spPr>
          <a:xfrm>
            <a:off x="7384613" y="4424482"/>
            <a:ext cx="3156585" cy="1468636"/>
          </a:xfrm>
          <a:prstGeom prst="roundRect">
            <a:avLst>
              <a:gd name="adj" fmla="val 4981"/>
            </a:avLst>
          </a:prstGeom>
          <a:solidFill>
            <a:srgbClr val="1F1F2E"/>
          </a:solidFill>
          <a:ln/>
        </p:spPr>
      </p:sp>
      <p:sp>
        <p:nvSpPr>
          <p:cNvPr id="25" name="Shape 20"/>
          <p:cNvSpPr/>
          <p:nvPr/>
        </p:nvSpPr>
        <p:spPr>
          <a:xfrm>
            <a:off x="7384613" y="4409242"/>
            <a:ext cx="3156585" cy="60960"/>
          </a:xfrm>
          <a:prstGeom prst="roundRect">
            <a:avLst>
              <a:gd name="adj" fmla="val 95721"/>
            </a:avLst>
          </a:prstGeom>
          <a:solidFill>
            <a:srgbClr val="008A00"/>
          </a:solidFill>
          <a:ln/>
        </p:spPr>
      </p:sp>
      <p:sp>
        <p:nvSpPr>
          <p:cNvPr id="26" name="Shape 21"/>
          <p:cNvSpPr/>
          <p:nvPr/>
        </p:nvSpPr>
        <p:spPr>
          <a:xfrm>
            <a:off x="8754547" y="4216122"/>
            <a:ext cx="416719" cy="416719"/>
          </a:xfrm>
          <a:prstGeom prst="roundRect">
            <a:avLst>
              <a:gd name="adj" fmla="val 219428"/>
            </a:avLst>
          </a:prstGeom>
          <a:solidFill>
            <a:srgbClr val="008A00"/>
          </a:solidFill>
          <a:ln/>
        </p:spPr>
      </p:sp>
      <p:pic>
        <p:nvPicPr>
          <p:cNvPr id="27"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79562" y="4341138"/>
            <a:ext cx="166688" cy="166688"/>
          </a:xfrm>
          <a:prstGeom prst="rect">
            <a:avLst/>
          </a:prstGeom>
        </p:spPr>
      </p:pic>
      <p:sp>
        <p:nvSpPr>
          <p:cNvPr id="28" name="Text 22"/>
          <p:cNvSpPr/>
          <p:nvPr/>
        </p:nvSpPr>
        <p:spPr>
          <a:xfrm>
            <a:off x="7538680" y="4771787"/>
            <a:ext cx="1736646" cy="217051"/>
          </a:xfrm>
          <a:prstGeom prst="rect">
            <a:avLst/>
          </a:prstGeom>
          <a:noFill/>
          <a:ln/>
        </p:spPr>
        <p:txBody>
          <a:bodyPr wrap="non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Agent Layer</a:t>
            </a:r>
            <a:endParaRPr lang="en-US" sz="1350" dirty="0"/>
          </a:p>
        </p:txBody>
      </p:sp>
      <p:sp>
        <p:nvSpPr>
          <p:cNvPr id="29" name="Text 23"/>
          <p:cNvSpPr/>
          <p:nvPr/>
        </p:nvSpPr>
        <p:spPr>
          <a:xfrm>
            <a:off x="7538680" y="5072182"/>
            <a:ext cx="2848451" cy="666869"/>
          </a:xfrm>
          <a:prstGeom prst="rect">
            <a:avLst/>
          </a:prstGeom>
          <a:noFill/>
          <a:ln/>
        </p:spPr>
        <p:txBody>
          <a:bodyPr wrap="square" lIns="0" tIns="0" rIns="0" bIns="0" rtlCol="0" anchor="t"/>
          <a:lstStyle/>
          <a:p>
            <a:pPr algn="l" indent="0" marL="0">
              <a:lnSpc>
                <a:spcPts val="1750"/>
              </a:lnSpc>
              <a:buNone/>
            </a:pPr>
            <a:r>
              <a:rPr lang="en-US" sz="1050" dirty="0">
                <a:solidFill>
                  <a:srgbClr val="C9D1D9"/>
                </a:solidFill>
                <a:latin typeface="Inter" pitchFamily="34" charset="0"/>
                <a:ea typeface="Inter" pitchFamily="34" charset="-122"/>
                <a:cs typeface="Inter" pitchFamily="34" charset="-120"/>
              </a:rPr>
              <a:t>Specialized agent families for modernization, planning, compliance, and more.</a:t>
            </a:r>
            <a:endParaRPr lang="en-US" sz="1050" dirty="0"/>
          </a:p>
        </p:txBody>
      </p:sp>
      <p:sp>
        <p:nvSpPr>
          <p:cNvPr id="30" name="Shape 24"/>
          <p:cNvSpPr/>
          <p:nvPr/>
        </p:nvSpPr>
        <p:spPr>
          <a:xfrm>
            <a:off x="10680025" y="4424482"/>
            <a:ext cx="3156585" cy="1468636"/>
          </a:xfrm>
          <a:prstGeom prst="roundRect">
            <a:avLst>
              <a:gd name="adj" fmla="val 4981"/>
            </a:avLst>
          </a:prstGeom>
          <a:solidFill>
            <a:srgbClr val="1F1F2E"/>
          </a:solidFill>
          <a:ln/>
        </p:spPr>
      </p:sp>
      <p:sp>
        <p:nvSpPr>
          <p:cNvPr id="31" name="Shape 25"/>
          <p:cNvSpPr/>
          <p:nvPr/>
        </p:nvSpPr>
        <p:spPr>
          <a:xfrm>
            <a:off x="10680025" y="4409242"/>
            <a:ext cx="3156585" cy="60960"/>
          </a:xfrm>
          <a:prstGeom prst="roundRect">
            <a:avLst>
              <a:gd name="adj" fmla="val 95721"/>
            </a:avLst>
          </a:prstGeom>
          <a:solidFill>
            <a:srgbClr val="008A00"/>
          </a:solidFill>
          <a:ln/>
        </p:spPr>
      </p:sp>
      <p:sp>
        <p:nvSpPr>
          <p:cNvPr id="32" name="Shape 26"/>
          <p:cNvSpPr/>
          <p:nvPr/>
        </p:nvSpPr>
        <p:spPr>
          <a:xfrm>
            <a:off x="12049958" y="4216122"/>
            <a:ext cx="416719" cy="416719"/>
          </a:xfrm>
          <a:prstGeom prst="roundRect">
            <a:avLst>
              <a:gd name="adj" fmla="val 219428"/>
            </a:avLst>
          </a:prstGeom>
          <a:solidFill>
            <a:srgbClr val="008A00"/>
          </a:solidFill>
          <a:ln/>
        </p:spPr>
      </p:sp>
      <p:pic>
        <p:nvPicPr>
          <p:cNvPr id="33"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174974" y="4341138"/>
            <a:ext cx="166688" cy="166688"/>
          </a:xfrm>
          <a:prstGeom prst="rect">
            <a:avLst/>
          </a:prstGeom>
        </p:spPr>
      </p:pic>
      <p:sp>
        <p:nvSpPr>
          <p:cNvPr id="34" name="Text 27"/>
          <p:cNvSpPr/>
          <p:nvPr/>
        </p:nvSpPr>
        <p:spPr>
          <a:xfrm>
            <a:off x="10834092" y="4771787"/>
            <a:ext cx="2731651" cy="217051"/>
          </a:xfrm>
          <a:prstGeom prst="rect">
            <a:avLst/>
          </a:prstGeom>
          <a:noFill/>
          <a:ln/>
        </p:spPr>
        <p:txBody>
          <a:bodyPr wrap="non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Everything-as-Code Foundation</a:t>
            </a:r>
            <a:endParaRPr lang="en-US" sz="1350" dirty="0"/>
          </a:p>
        </p:txBody>
      </p:sp>
      <p:sp>
        <p:nvSpPr>
          <p:cNvPr id="35" name="Text 28"/>
          <p:cNvSpPr/>
          <p:nvPr/>
        </p:nvSpPr>
        <p:spPr>
          <a:xfrm>
            <a:off x="10834092" y="5072182"/>
            <a:ext cx="2848451" cy="444579"/>
          </a:xfrm>
          <a:prstGeom prst="rect">
            <a:avLst/>
          </a:prstGeom>
          <a:noFill/>
          <a:ln/>
        </p:spPr>
        <p:txBody>
          <a:bodyPr wrap="square" lIns="0" tIns="0" rIns="0" bIns="0" rtlCol="0" anchor="t"/>
          <a:lstStyle/>
          <a:p>
            <a:pPr algn="l" indent="0" marL="0">
              <a:lnSpc>
                <a:spcPts val="1750"/>
              </a:lnSpc>
              <a:buNone/>
            </a:pPr>
            <a:r>
              <a:rPr lang="en-US" sz="1050" dirty="0">
                <a:solidFill>
                  <a:srgbClr val="C9D1D9"/>
                </a:solidFill>
                <a:latin typeface="Inter" pitchFamily="34" charset="0"/>
                <a:ea typeface="Inter" pitchFamily="34" charset="-122"/>
                <a:cs typeface="Inter" pitchFamily="34" charset="-120"/>
              </a:rPr>
              <a:t>Terraform, documents, policies, workflows; continuously indexed for intelligence.</a:t>
            </a:r>
            <a:endParaRPr lang="en-US" sz="1050" dirty="0"/>
          </a:p>
        </p:txBody>
      </p:sp>
      <p:sp>
        <p:nvSpPr>
          <p:cNvPr id="36" name="Shape 29"/>
          <p:cNvSpPr/>
          <p:nvPr/>
        </p:nvSpPr>
        <p:spPr>
          <a:xfrm>
            <a:off x="793790" y="6049328"/>
            <a:ext cx="13042821" cy="1371481"/>
          </a:xfrm>
          <a:prstGeom prst="roundRect">
            <a:avLst>
              <a:gd name="adj" fmla="val 4255"/>
            </a:avLst>
          </a:prstGeom>
          <a:solidFill>
            <a:srgbClr val="1F1F2E"/>
          </a:solidFill>
          <a:ln/>
        </p:spPr>
      </p:sp>
      <p:pic>
        <p:nvPicPr>
          <p:cNvPr id="37" name="Image 5" descr="preencoded.png">    </p:cNvPr>
          <p:cNvPicPr>
            <a:picLocks noChangeAspect="1"/>
          </p:cNvPicPr>
          <p:nvPr/>
        </p:nvPicPr>
        <p:blipFill>
          <a:blip r:embed="rId10"/>
          <a:stretch>
            <a:fillRect/>
          </a:stretch>
        </p:blipFill>
        <p:spPr>
          <a:xfrm>
            <a:off x="932617" y="6238518"/>
            <a:ext cx="260390" cy="208359"/>
          </a:xfrm>
          <a:prstGeom prst="rect">
            <a:avLst/>
          </a:prstGeom>
        </p:spPr>
      </p:pic>
      <p:sp>
        <p:nvSpPr>
          <p:cNvPr id="38" name="Text 30"/>
          <p:cNvSpPr/>
          <p:nvPr/>
        </p:nvSpPr>
        <p:spPr>
          <a:xfrm>
            <a:off x="1331833" y="6222802"/>
            <a:ext cx="2083951" cy="260390"/>
          </a:xfrm>
          <a:prstGeom prst="rect">
            <a:avLst/>
          </a:prstGeom>
          <a:noFill/>
          <a:ln/>
        </p:spPr>
        <p:txBody>
          <a:bodyPr wrap="none" lIns="0" tIns="0" rIns="0" bIns="0" rtlCol="0" anchor="t"/>
          <a:lstStyle/>
          <a:p>
            <a:pPr algn="l" indent="0" marL="0">
              <a:lnSpc>
                <a:spcPts val="2050"/>
              </a:lnSpc>
              <a:buNone/>
            </a:pPr>
            <a:r>
              <a:rPr lang="en-US" sz="1600" b="1" dirty="0">
                <a:solidFill>
                  <a:srgbClr val="FFFFFF"/>
                </a:solidFill>
                <a:latin typeface="Inter Bold" pitchFamily="34" charset="0"/>
                <a:ea typeface="Inter Bold" pitchFamily="34" charset="-122"/>
                <a:cs typeface="Inter Bold" pitchFamily="34" charset="-120"/>
              </a:rPr>
              <a:t>Integration Points</a:t>
            </a:r>
            <a:endParaRPr lang="en-US" sz="1600" dirty="0"/>
          </a:p>
        </p:txBody>
      </p:sp>
      <p:sp>
        <p:nvSpPr>
          <p:cNvPr id="39" name="Text 31"/>
          <p:cNvSpPr/>
          <p:nvPr/>
        </p:nvSpPr>
        <p:spPr>
          <a:xfrm>
            <a:off x="1331833" y="6622018"/>
            <a:ext cx="12365950" cy="277892"/>
          </a:xfrm>
          <a:prstGeom prst="rect">
            <a:avLst/>
          </a:prstGeom>
          <a:noFill/>
          <a:ln/>
        </p:spPr>
        <p:txBody>
          <a:bodyPr wrap="none" lIns="0" tIns="0" rIns="0" bIns="0" rtlCol="0" anchor="t"/>
          <a:lstStyle/>
          <a:p>
            <a:pPr algn="l" indent="0" marL="0">
              <a:lnSpc>
                <a:spcPts val="2150"/>
              </a:lnSpc>
              <a:buNone/>
            </a:pPr>
            <a:r>
              <a:rPr lang="en-US" sz="1350" dirty="0">
                <a:solidFill>
                  <a:srgbClr val="FFFFFF"/>
                </a:solidFill>
                <a:latin typeface="Inter" pitchFamily="34" charset="0"/>
                <a:ea typeface="Inter" pitchFamily="34" charset="-122"/>
                <a:cs typeface="Inter" pitchFamily="34" charset="-120"/>
              </a:rPr>
              <a:t>TCA and TPEA Advisors call into this shared Platform Intelligence stack, ensuring consistent and informed guidance.</a:t>
            </a:r>
            <a:endParaRPr lang="en-US" sz="1350" dirty="0"/>
          </a:p>
        </p:txBody>
      </p:sp>
      <p:sp>
        <p:nvSpPr>
          <p:cNvPr id="40" name="Text 32"/>
          <p:cNvSpPr/>
          <p:nvPr/>
        </p:nvSpPr>
        <p:spPr>
          <a:xfrm>
            <a:off x="1331833" y="7024926"/>
            <a:ext cx="12365950" cy="277892"/>
          </a:xfrm>
          <a:prstGeom prst="rect">
            <a:avLst/>
          </a:prstGeom>
          <a:noFill/>
          <a:ln/>
        </p:spPr>
        <p:txBody>
          <a:bodyPr wrap="none" lIns="0" tIns="0" rIns="0" bIns="0" rtlCol="0" anchor="t"/>
          <a:lstStyle/>
          <a:p>
            <a:pPr algn="l" marL="342900" indent="-342900">
              <a:lnSpc>
                <a:spcPts val="1750"/>
              </a:lnSpc>
              <a:buSzPct val="100000"/>
              <a:buChar char="•"/>
            </a:pPr>
            <a:r>
              <a:rPr lang="en-US" sz="1050" dirty="0">
                <a:solidFill>
                  <a:srgbClr val="FFFFFF"/>
                </a:solidFill>
                <a:latin typeface="Inter" pitchFamily="34" charset="0"/>
                <a:ea typeface="Inter" pitchFamily="34" charset="-122"/>
                <a:cs typeface="Inter" pitchFamily="34" charset="-120"/>
              </a:rPr>
              <a:t>Outputs flow back into repos, pipelines, PRs, portals, or ServiceNow.</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545783"/>
            <a:ext cx="10514052" cy="496133"/>
          </a:xfrm>
          <a:prstGeom prst="rect">
            <a:avLst/>
          </a:prstGeom>
          <a:noFill/>
          <a:ln/>
        </p:spPr>
        <p:txBody>
          <a:bodyPr wrap="none" lIns="0" tIns="0" rIns="0" bIns="0" rtlCol="0" anchor="t"/>
          <a:lstStyle/>
          <a:p>
            <a:pPr algn="l" indent="0" marL="0">
              <a:lnSpc>
                <a:spcPts val="3900"/>
              </a:lnSpc>
              <a:buNone/>
            </a:pPr>
            <a:r>
              <a:rPr lang="en-US" sz="3100" b="1" dirty="0">
                <a:solidFill>
                  <a:srgbClr val="008A00"/>
                </a:solidFill>
                <a:latin typeface="Inter Bold" pitchFamily="34" charset="0"/>
                <a:ea typeface="Inter Bold" pitchFamily="34" charset="-122"/>
                <a:cs typeface="Inter Bold" pitchFamily="34" charset="-120"/>
              </a:rPr>
              <a:t>Platform Intelligence — GCP Implementation Overview</a:t>
            </a:r>
            <a:endParaRPr lang="en-US" sz="3100" dirty="0"/>
          </a:p>
        </p:txBody>
      </p:sp>
      <p:sp>
        <p:nvSpPr>
          <p:cNvPr id="3" name="Text 1"/>
          <p:cNvSpPr/>
          <p:nvPr/>
        </p:nvSpPr>
        <p:spPr>
          <a:xfrm>
            <a:off x="793790" y="1105376"/>
            <a:ext cx="8344852" cy="396835"/>
          </a:xfrm>
          <a:prstGeom prst="rect">
            <a:avLst/>
          </a:prstGeom>
          <a:noFill/>
          <a:ln/>
        </p:spPr>
        <p:txBody>
          <a:bodyPr wrap="none" lIns="0" tIns="0" rIns="0" bIns="0" rtlCol="0" anchor="t"/>
          <a:lstStyle/>
          <a:p>
            <a:pPr algn="l" indent="0" marL="0">
              <a:lnSpc>
                <a:spcPts val="3100"/>
              </a:lnSpc>
              <a:buNone/>
            </a:pPr>
            <a:r>
              <a:rPr lang="en-US" sz="2500" b="1" dirty="0">
                <a:solidFill>
                  <a:srgbClr val="4D4177"/>
                </a:solidFill>
                <a:latin typeface="Inter Bold" pitchFamily="34" charset="0"/>
                <a:ea typeface="Inter Bold" pitchFamily="34" charset="-122"/>
                <a:cs typeface="Inter Bold" pitchFamily="34" charset="-120"/>
              </a:rPr>
              <a:t>Core services required to deploy the intelligence layer</a:t>
            </a:r>
            <a:endParaRPr lang="en-US" sz="2500" dirty="0"/>
          </a:p>
        </p:txBody>
      </p:sp>
      <p:sp>
        <p:nvSpPr>
          <p:cNvPr id="4" name="Shape 2"/>
          <p:cNvSpPr/>
          <p:nvPr/>
        </p:nvSpPr>
        <p:spPr>
          <a:xfrm>
            <a:off x="679490" y="1740337"/>
            <a:ext cx="6556415" cy="5249704"/>
          </a:xfrm>
          <a:prstGeom prst="roundRect">
            <a:avLst>
              <a:gd name="adj" fmla="val 2178"/>
            </a:avLst>
          </a:prstGeom>
          <a:solidFill>
            <a:srgbClr val="1F1F2E"/>
          </a:solidFill>
          <a:ln/>
        </p:spPr>
      </p:sp>
      <p:sp>
        <p:nvSpPr>
          <p:cNvPr id="5" name="Shape 3"/>
          <p:cNvSpPr/>
          <p:nvPr/>
        </p:nvSpPr>
        <p:spPr>
          <a:xfrm>
            <a:off x="838200" y="1918930"/>
            <a:ext cx="357188" cy="357188"/>
          </a:xfrm>
          <a:prstGeom prst="roundRect">
            <a:avLst>
              <a:gd name="adj" fmla="val 18670"/>
            </a:avLst>
          </a:prstGeom>
          <a:solidFill>
            <a:srgbClr val="1F1F2E"/>
          </a:solidFill>
          <a:ln w="7620">
            <a:solidFill>
              <a:srgbClr val="383847"/>
            </a:solidFill>
            <a:prstDash val="solid"/>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97731" y="1978462"/>
            <a:ext cx="238125" cy="238125"/>
          </a:xfrm>
          <a:prstGeom prst="rect">
            <a:avLst/>
          </a:prstGeom>
        </p:spPr>
      </p:pic>
      <p:sp>
        <p:nvSpPr>
          <p:cNvPr id="7" name="Text 4"/>
          <p:cNvSpPr/>
          <p:nvPr/>
        </p:nvSpPr>
        <p:spPr>
          <a:xfrm>
            <a:off x="1354098" y="1973461"/>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C9D1D9"/>
                </a:solidFill>
                <a:latin typeface="Inter Bold" pitchFamily="34" charset="0"/>
                <a:ea typeface="Inter Bold" pitchFamily="34" charset="-122"/>
                <a:cs typeface="Inter Bold" pitchFamily="34" charset="-120"/>
              </a:rPr>
              <a:t>AI &amp; Model Services</a:t>
            </a:r>
            <a:endParaRPr lang="en-US" sz="1550" dirty="0"/>
          </a:p>
        </p:txBody>
      </p:sp>
      <p:sp>
        <p:nvSpPr>
          <p:cNvPr id="8" name="Text 5"/>
          <p:cNvSpPr/>
          <p:nvPr/>
        </p:nvSpPr>
        <p:spPr>
          <a:xfrm>
            <a:off x="1354098" y="2380178"/>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Vertex AI Gemini (LLM) for reasoning, planning, and refactoring.</a:t>
            </a:r>
            <a:endParaRPr lang="en-US" sz="1250" dirty="0"/>
          </a:p>
        </p:txBody>
      </p:sp>
      <p:sp>
        <p:nvSpPr>
          <p:cNvPr id="9" name="Text 6"/>
          <p:cNvSpPr/>
          <p:nvPr/>
        </p:nvSpPr>
        <p:spPr>
          <a:xfrm>
            <a:off x="1354098" y="2689741"/>
            <a:ext cx="5723096" cy="508159"/>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Vertex AI Embeddings &amp; Vector Search for retrieval across IaC and STIGs.</a:t>
            </a:r>
            <a:endParaRPr lang="en-US" sz="1250" dirty="0"/>
          </a:p>
        </p:txBody>
      </p:sp>
      <p:sp>
        <p:nvSpPr>
          <p:cNvPr id="10" name="Shape 7"/>
          <p:cNvSpPr/>
          <p:nvPr/>
        </p:nvSpPr>
        <p:spPr>
          <a:xfrm>
            <a:off x="838200" y="3515439"/>
            <a:ext cx="357188" cy="357188"/>
          </a:xfrm>
          <a:prstGeom prst="roundRect">
            <a:avLst>
              <a:gd name="adj" fmla="val 18670"/>
            </a:avLst>
          </a:prstGeom>
          <a:solidFill>
            <a:srgbClr val="1F1F2E"/>
          </a:solidFill>
          <a:ln w="7620">
            <a:solidFill>
              <a:srgbClr val="383847"/>
            </a:solidFill>
            <a:prstDash val="solid"/>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731" y="3574971"/>
            <a:ext cx="238125" cy="238125"/>
          </a:xfrm>
          <a:prstGeom prst="rect">
            <a:avLst/>
          </a:prstGeom>
        </p:spPr>
      </p:pic>
      <p:sp>
        <p:nvSpPr>
          <p:cNvPr id="12" name="Text 8"/>
          <p:cNvSpPr/>
          <p:nvPr/>
        </p:nvSpPr>
        <p:spPr>
          <a:xfrm>
            <a:off x="1354098" y="3569970"/>
            <a:ext cx="2963466" cy="248007"/>
          </a:xfrm>
          <a:prstGeom prst="rect">
            <a:avLst/>
          </a:prstGeom>
          <a:noFill/>
          <a:ln/>
        </p:spPr>
        <p:txBody>
          <a:bodyPr wrap="none" lIns="0" tIns="0" rIns="0" bIns="0" rtlCol="0" anchor="t"/>
          <a:lstStyle/>
          <a:p>
            <a:pPr algn="l" indent="0" marL="0">
              <a:lnSpc>
                <a:spcPts val="1950"/>
              </a:lnSpc>
              <a:buNone/>
            </a:pPr>
            <a:r>
              <a:rPr lang="en-US" sz="1550" b="1" dirty="0">
                <a:solidFill>
                  <a:srgbClr val="C9D1D9"/>
                </a:solidFill>
                <a:latin typeface="Inter Bold" pitchFamily="34" charset="0"/>
                <a:ea typeface="Inter Bold" pitchFamily="34" charset="-122"/>
                <a:cs typeface="Inter Bold" pitchFamily="34" charset="-120"/>
              </a:rPr>
              <a:t>Knowledge Storage &amp; Indexing</a:t>
            </a:r>
            <a:endParaRPr lang="en-US" sz="1550" dirty="0"/>
          </a:p>
        </p:txBody>
      </p:sp>
      <p:sp>
        <p:nvSpPr>
          <p:cNvPr id="13" name="Text 9"/>
          <p:cNvSpPr/>
          <p:nvPr/>
        </p:nvSpPr>
        <p:spPr>
          <a:xfrm>
            <a:off x="1354098" y="3976688"/>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Cloud Storage for raw artifacts (Terraform, STIGs, docs, pipelines).</a:t>
            </a:r>
            <a:endParaRPr lang="en-US" sz="1250" dirty="0"/>
          </a:p>
        </p:txBody>
      </p:sp>
      <p:sp>
        <p:nvSpPr>
          <p:cNvPr id="14" name="Text 10"/>
          <p:cNvSpPr/>
          <p:nvPr/>
        </p:nvSpPr>
        <p:spPr>
          <a:xfrm>
            <a:off x="1354098" y="4286250"/>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AlloyDB or Firestore for metadata (asset types, owners, versions).</a:t>
            </a:r>
            <a:endParaRPr lang="en-US" sz="1250" dirty="0"/>
          </a:p>
        </p:txBody>
      </p:sp>
      <p:sp>
        <p:nvSpPr>
          <p:cNvPr id="15" name="Text 11"/>
          <p:cNvSpPr/>
          <p:nvPr/>
        </p:nvSpPr>
        <p:spPr>
          <a:xfrm>
            <a:off x="1354098" y="4595813"/>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Pub/Sub pipelines for ingestion triggers from repos, ServiceNow, CMDB.</a:t>
            </a:r>
            <a:endParaRPr lang="en-US" sz="1250" dirty="0"/>
          </a:p>
        </p:txBody>
      </p:sp>
      <p:sp>
        <p:nvSpPr>
          <p:cNvPr id="16" name="Shape 12"/>
          <p:cNvSpPr/>
          <p:nvPr/>
        </p:nvSpPr>
        <p:spPr>
          <a:xfrm>
            <a:off x="838200" y="5167432"/>
            <a:ext cx="357188" cy="357188"/>
          </a:xfrm>
          <a:prstGeom prst="roundRect">
            <a:avLst>
              <a:gd name="adj" fmla="val 18670"/>
            </a:avLst>
          </a:prstGeom>
          <a:solidFill>
            <a:srgbClr val="1F1F2E"/>
          </a:solidFill>
          <a:ln w="7620">
            <a:solidFill>
              <a:srgbClr val="383847"/>
            </a:solidFill>
            <a:prstDash val="solid"/>
          </a:ln>
        </p:spPr>
      </p:sp>
      <p:pic>
        <p:nvPicPr>
          <p:cNvPr id="17"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7731" y="5226963"/>
            <a:ext cx="238125" cy="238125"/>
          </a:xfrm>
          <a:prstGeom prst="rect">
            <a:avLst/>
          </a:prstGeom>
        </p:spPr>
      </p:pic>
      <p:sp>
        <p:nvSpPr>
          <p:cNvPr id="18" name="Text 13"/>
          <p:cNvSpPr/>
          <p:nvPr/>
        </p:nvSpPr>
        <p:spPr>
          <a:xfrm>
            <a:off x="1354098" y="5221962"/>
            <a:ext cx="3145036" cy="248007"/>
          </a:xfrm>
          <a:prstGeom prst="rect">
            <a:avLst/>
          </a:prstGeom>
          <a:noFill/>
          <a:ln/>
        </p:spPr>
        <p:txBody>
          <a:bodyPr wrap="none" lIns="0" tIns="0" rIns="0" bIns="0" rtlCol="0" anchor="t"/>
          <a:lstStyle/>
          <a:p>
            <a:pPr algn="l" indent="0" marL="0">
              <a:lnSpc>
                <a:spcPts val="1950"/>
              </a:lnSpc>
              <a:buNone/>
            </a:pPr>
            <a:r>
              <a:rPr lang="en-US" sz="1550" b="1" dirty="0">
                <a:solidFill>
                  <a:srgbClr val="C9D1D9"/>
                </a:solidFill>
                <a:latin typeface="Inter Bold" pitchFamily="34" charset="0"/>
                <a:ea typeface="Inter Bold" pitchFamily="34" charset="-122"/>
                <a:cs typeface="Inter Bold" pitchFamily="34" charset="-120"/>
              </a:rPr>
              <a:t>Ingestion &amp; Enrichment Services</a:t>
            </a:r>
            <a:endParaRPr lang="en-US" sz="1550" dirty="0"/>
          </a:p>
        </p:txBody>
      </p:sp>
      <p:sp>
        <p:nvSpPr>
          <p:cNvPr id="19" name="Text 14"/>
          <p:cNvSpPr/>
          <p:nvPr/>
        </p:nvSpPr>
        <p:spPr>
          <a:xfrm>
            <a:off x="1354098" y="5628680"/>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Cloud Run microservices to:</a:t>
            </a:r>
            <a:endParaRPr lang="en-US" sz="1250" dirty="0"/>
          </a:p>
        </p:txBody>
      </p:sp>
      <p:sp>
        <p:nvSpPr>
          <p:cNvPr id="20" name="Text 15"/>
          <p:cNvSpPr/>
          <p:nvPr/>
        </p:nvSpPr>
        <p:spPr>
          <a:xfrm>
            <a:off x="1354098" y="5938242"/>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Parse Terraform, YAML/JSON, architecture docs, and STIG controls.</a:t>
            </a:r>
            <a:endParaRPr lang="en-US" sz="1250" dirty="0"/>
          </a:p>
        </p:txBody>
      </p:sp>
      <p:sp>
        <p:nvSpPr>
          <p:cNvPr id="21" name="Text 16"/>
          <p:cNvSpPr/>
          <p:nvPr/>
        </p:nvSpPr>
        <p:spPr>
          <a:xfrm>
            <a:off x="1354098" y="6247805"/>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Chunk + embed data into vector store.</a:t>
            </a:r>
            <a:endParaRPr lang="en-US" sz="1250" dirty="0"/>
          </a:p>
        </p:txBody>
      </p:sp>
      <p:sp>
        <p:nvSpPr>
          <p:cNvPr id="22" name="Text 17"/>
          <p:cNvSpPr/>
          <p:nvPr/>
        </p:nvSpPr>
        <p:spPr>
          <a:xfrm>
            <a:off x="1354098" y="6557367"/>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Maintain continuous background synchronization.</a:t>
            </a:r>
            <a:endParaRPr lang="en-US" sz="1250" dirty="0"/>
          </a:p>
        </p:txBody>
      </p:sp>
      <p:sp>
        <p:nvSpPr>
          <p:cNvPr id="23" name="Shape 18"/>
          <p:cNvSpPr/>
          <p:nvPr/>
        </p:nvSpPr>
        <p:spPr>
          <a:xfrm>
            <a:off x="7402116" y="1740337"/>
            <a:ext cx="6556415" cy="5249704"/>
          </a:xfrm>
          <a:prstGeom prst="roundRect">
            <a:avLst>
              <a:gd name="adj" fmla="val 2178"/>
            </a:avLst>
          </a:prstGeom>
          <a:solidFill>
            <a:srgbClr val="1F1F2E"/>
          </a:solidFill>
          <a:ln/>
        </p:spPr>
      </p:sp>
      <p:sp>
        <p:nvSpPr>
          <p:cNvPr id="24" name="Shape 19"/>
          <p:cNvSpPr/>
          <p:nvPr/>
        </p:nvSpPr>
        <p:spPr>
          <a:xfrm>
            <a:off x="7560826" y="1918930"/>
            <a:ext cx="357188" cy="357188"/>
          </a:xfrm>
          <a:prstGeom prst="roundRect">
            <a:avLst>
              <a:gd name="adj" fmla="val 18670"/>
            </a:avLst>
          </a:prstGeom>
          <a:solidFill>
            <a:srgbClr val="1F1F2E"/>
          </a:solidFill>
          <a:ln w="7620">
            <a:solidFill>
              <a:srgbClr val="383847"/>
            </a:solidFill>
            <a:prstDash val="solid"/>
          </a:ln>
        </p:spPr>
      </p:sp>
      <p:pic>
        <p:nvPicPr>
          <p:cNvPr id="25"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20357" y="1978462"/>
            <a:ext cx="238125" cy="238125"/>
          </a:xfrm>
          <a:prstGeom prst="rect">
            <a:avLst/>
          </a:prstGeom>
        </p:spPr>
      </p:pic>
      <p:sp>
        <p:nvSpPr>
          <p:cNvPr id="26" name="Text 20"/>
          <p:cNvSpPr/>
          <p:nvPr/>
        </p:nvSpPr>
        <p:spPr>
          <a:xfrm>
            <a:off x="8076724" y="1973461"/>
            <a:ext cx="2051209" cy="248007"/>
          </a:xfrm>
          <a:prstGeom prst="rect">
            <a:avLst/>
          </a:prstGeom>
          <a:noFill/>
          <a:ln/>
        </p:spPr>
        <p:txBody>
          <a:bodyPr wrap="none" lIns="0" tIns="0" rIns="0" bIns="0" rtlCol="0" anchor="t"/>
          <a:lstStyle/>
          <a:p>
            <a:pPr algn="l" indent="0" marL="0">
              <a:lnSpc>
                <a:spcPts val="1950"/>
              </a:lnSpc>
              <a:buNone/>
            </a:pPr>
            <a:r>
              <a:rPr lang="en-US" sz="1550" b="1" dirty="0">
                <a:solidFill>
                  <a:srgbClr val="C9D1D9"/>
                </a:solidFill>
                <a:latin typeface="Inter Bold" pitchFamily="34" charset="0"/>
                <a:ea typeface="Inter Bold" pitchFamily="34" charset="-122"/>
                <a:cs typeface="Inter Bold" pitchFamily="34" charset="-120"/>
              </a:rPr>
              <a:t>Intelligence &amp; Agents</a:t>
            </a:r>
            <a:endParaRPr lang="en-US" sz="1550" dirty="0"/>
          </a:p>
        </p:txBody>
      </p:sp>
      <p:sp>
        <p:nvSpPr>
          <p:cNvPr id="27" name="Text 21"/>
          <p:cNvSpPr/>
          <p:nvPr/>
        </p:nvSpPr>
        <p:spPr>
          <a:xfrm>
            <a:off x="8076724" y="2380178"/>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Cloud Run or GKE service as the central “brain” for Advisors.</a:t>
            </a:r>
            <a:endParaRPr lang="en-US" sz="1250" dirty="0"/>
          </a:p>
        </p:txBody>
      </p:sp>
      <p:sp>
        <p:nvSpPr>
          <p:cNvPr id="28" name="Text 22"/>
          <p:cNvSpPr/>
          <p:nvPr/>
        </p:nvSpPr>
        <p:spPr>
          <a:xfrm>
            <a:off x="8076724" y="2689741"/>
            <a:ext cx="5723096" cy="508159"/>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Cloud Workflows for long-running agentic flows (e.g., Terraform modernization).</a:t>
            </a:r>
            <a:endParaRPr lang="en-US" sz="1250" dirty="0"/>
          </a:p>
        </p:txBody>
      </p:sp>
      <p:sp>
        <p:nvSpPr>
          <p:cNvPr id="29" name="Text 23"/>
          <p:cNvSpPr/>
          <p:nvPr/>
        </p:nvSpPr>
        <p:spPr>
          <a:xfrm>
            <a:off x="8076724" y="3253383"/>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Cloud Tasks / Pub/Sub for async work queues.</a:t>
            </a:r>
            <a:endParaRPr lang="en-US" sz="1250" dirty="0"/>
          </a:p>
        </p:txBody>
      </p:sp>
      <p:sp>
        <p:nvSpPr>
          <p:cNvPr id="30" name="Shape 24"/>
          <p:cNvSpPr/>
          <p:nvPr/>
        </p:nvSpPr>
        <p:spPr>
          <a:xfrm>
            <a:off x="7560826" y="3825002"/>
            <a:ext cx="357188" cy="357188"/>
          </a:xfrm>
          <a:prstGeom prst="roundRect">
            <a:avLst>
              <a:gd name="adj" fmla="val 18670"/>
            </a:avLst>
          </a:prstGeom>
          <a:solidFill>
            <a:srgbClr val="1F1F2E"/>
          </a:solidFill>
          <a:ln w="7620">
            <a:solidFill>
              <a:srgbClr val="383847"/>
            </a:solidFill>
            <a:prstDash val="solid"/>
          </a:ln>
        </p:spPr>
      </p:sp>
      <p:pic>
        <p:nvPicPr>
          <p:cNvPr id="31"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0357" y="3884533"/>
            <a:ext cx="238125" cy="238125"/>
          </a:xfrm>
          <a:prstGeom prst="rect">
            <a:avLst/>
          </a:prstGeom>
        </p:spPr>
      </p:pic>
      <p:sp>
        <p:nvSpPr>
          <p:cNvPr id="32" name="Text 25"/>
          <p:cNvSpPr/>
          <p:nvPr/>
        </p:nvSpPr>
        <p:spPr>
          <a:xfrm>
            <a:off x="8076724" y="3879533"/>
            <a:ext cx="2119193" cy="248007"/>
          </a:xfrm>
          <a:prstGeom prst="rect">
            <a:avLst/>
          </a:prstGeom>
          <a:noFill/>
          <a:ln/>
        </p:spPr>
        <p:txBody>
          <a:bodyPr wrap="none" lIns="0" tIns="0" rIns="0" bIns="0" rtlCol="0" anchor="t"/>
          <a:lstStyle/>
          <a:p>
            <a:pPr algn="l" indent="0" marL="0">
              <a:lnSpc>
                <a:spcPts val="1950"/>
              </a:lnSpc>
              <a:buNone/>
            </a:pPr>
            <a:r>
              <a:rPr lang="en-US" sz="1550" b="1" dirty="0">
                <a:solidFill>
                  <a:srgbClr val="C9D1D9"/>
                </a:solidFill>
                <a:latin typeface="Inter Bold" pitchFamily="34" charset="0"/>
                <a:ea typeface="Inter Bold" pitchFamily="34" charset="-122"/>
                <a:cs typeface="Inter Bold" pitchFamily="34" charset="-120"/>
              </a:rPr>
              <a:t>Security &amp; Operations</a:t>
            </a:r>
            <a:endParaRPr lang="en-US" sz="1550" dirty="0"/>
          </a:p>
        </p:txBody>
      </p:sp>
      <p:sp>
        <p:nvSpPr>
          <p:cNvPr id="33" name="Text 26"/>
          <p:cNvSpPr/>
          <p:nvPr/>
        </p:nvSpPr>
        <p:spPr>
          <a:xfrm>
            <a:off x="8076724" y="4286250"/>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IAM + Service Accounts with least privilege.</a:t>
            </a:r>
            <a:endParaRPr lang="en-US" sz="1250" dirty="0"/>
          </a:p>
        </p:txBody>
      </p:sp>
      <p:sp>
        <p:nvSpPr>
          <p:cNvPr id="34" name="Text 27"/>
          <p:cNvSpPr/>
          <p:nvPr/>
        </p:nvSpPr>
        <p:spPr>
          <a:xfrm>
            <a:off x="8076724" y="4595813"/>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Private Service Connect for Vertex AI isolation.</a:t>
            </a:r>
            <a:endParaRPr lang="en-US" sz="1250" dirty="0"/>
          </a:p>
        </p:txBody>
      </p:sp>
      <p:sp>
        <p:nvSpPr>
          <p:cNvPr id="35" name="Text 28"/>
          <p:cNvSpPr/>
          <p:nvPr/>
        </p:nvSpPr>
        <p:spPr>
          <a:xfrm>
            <a:off x="8076724" y="4905375"/>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Cloud Logging + BigQuery for observability and ROI analytics.</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F1F2E">
              <a:alpha val="80000"/>
            </a:srgbClr>
          </a:solidFill>
          <a:ln/>
        </p:spPr>
      </p:sp>
      <p:sp>
        <p:nvSpPr>
          <p:cNvPr id="4" name="Text 1"/>
          <p:cNvSpPr/>
          <p:nvPr/>
        </p:nvSpPr>
        <p:spPr>
          <a:xfrm>
            <a:off x="793790" y="773073"/>
            <a:ext cx="7595830" cy="589121"/>
          </a:xfrm>
          <a:prstGeom prst="rect">
            <a:avLst/>
          </a:prstGeom>
          <a:noFill/>
          <a:ln/>
        </p:spPr>
        <p:txBody>
          <a:bodyPr wrap="none" lIns="0" tIns="0" rIns="0" bIns="0" rtlCol="0" anchor="t"/>
          <a:lstStyle/>
          <a:p>
            <a:pPr algn="l" indent="0" marL="0">
              <a:lnSpc>
                <a:spcPts val="4600"/>
              </a:lnSpc>
              <a:buNone/>
            </a:pPr>
            <a:r>
              <a:rPr lang="en-US" sz="3700" b="1" dirty="0">
                <a:solidFill>
                  <a:srgbClr val="008A00"/>
                </a:solidFill>
                <a:latin typeface="Inter Bold" pitchFamily="34" charset="0"/>
                <a:ea typeface="Inter Bold" pitchFamily="34" charset="-122"/>
                <a:cs typeface="Inter Bold" pitchFamily="34" charset="-120"/>
              </a:rPr>
              <a:t>TD Advisor Platform (TAP) Vision</a:t>
            </a:r>
            <a:endParaRPr lang="en-US" sz="3700" dirty="0"/>
          </a:p>
        </p:txBody>
      </p:sp>
      <p:sp>
        <p:nvSpPr>
          <p:cNvPr id="5" name="Text 2"/>
          <p:cNvSpPr/>
          <p:nvPr/>
        </p:nvSpPr>
        <p:spPr>
          <a:xfrm>
            <a:off x="793790" y="1644968"/>
            <a:ext cx="13042821" cy="754380"/>
          </a:xfrm>
          <a:prstGeom prst="rect">
            <a:avLst/>
          </a:prstGeom>
          <a:noFill/>
          <a:ln/>
        </p:spPr>
        <p:txBody>
          <a:bodyPr wrap="square" lIns="0" tIns="0" rIns="0" bIns="0" rtlCol="0" anchor="t"/>
          <a:lstStyle/>
          <a:p>
            <a:pPr algn="l" indent="0" marL="0">
              <a:lnSpc>
                <a:spcPts val="2950"/>
              </a:lnSpc>
              <a:buNone/>
            </a:pPr>
            <a:r>
              <a:rPr lang="en-US" sz="1850" dirty="0">
                <a:solidFill>
                  <a:srgbClr val="C9D1D9"/>
                </a:solidFill>
                <a:latin typeface="Inter" pitchFamily="34" charset="0"/>
                <a:ea typeface="Inter" pitchFamily="34" charset="-122"/>
                <a:cs typeface="Inter" pitchFamily="34" charset="-120"/>
              </a:rPr>
              <a:t>TAP is TD's unified intelligence layer that turns cloud and platform decisions into fast, accurate, and repeatable actions.</a:t>
            </a:r>
            <a:endParaRPr lang="en-US" sz="1850" dirty="0"/>
          </a:p>
        </p:txBody>
      </p:sp>
      <p:sp>
        <p:nvSpPr>
          <p:cNvPr id="6" name="Text 3"/>
          <p:cNvSpPr/>
          <p:nvPr/>
        </p:nvSpPr>
        <p:spPr>
          <a:xfrm>
            <a:off x="793790" y="2799874"/>
            <a:ext cx="3291840" cy="353378"/>
          </a:xfrm>
          <a:prstGeom prst="rect">
            <a:avLst/>
          </a:prstGeom>
          <a:noFill/>
          <a:ln/>
        </p:spPr>
        <p:txBody>
          <a:bodyPr wrap="none" lIns="0" tIns="0" rIns="0" bIns="0" rtlCol="0" anchor="t"/>
          <a:lstStyle/>
          <a:p>
            <a:pPr algn="l" indent="0" marL="0">
              <a:lnSpc>
                <a:spcPts val="2750"/>
              </a:lnSpc>
              <a:buNone/>
            </a:pPr>
            <a:r>
              <a:rPr lang="en-US" sz="2200" b="1" dirty="0">
                <a:solidFill>
                  <a:srgbClr val="008A00"/>
                </a:solidFill>
                <a:latin typeface="Inter Bold" pitchFamily="34" charset="0"/>
                <a:ea typeface="Inter Bold" pitchFamily="34" charset="-122"/>
                <a:cs typeface="Inter Bold" pitchFamily="34" charset="-120"/>
              </a:rPr>
              <a:t>TD Cloud Advisor (TCA)</a:t>
            </a:r>
            <a:endParaRPr lang="en-US" sz="2200" dirty="0"/>
          </a:p>
        </p:txBody>
      </p:sp>
      <p:sp>
        <p:nvSpPr>
          <p:cNvPr id="7" name="Text 4"/>
          <p:cNvSpPr/>
          <p:nvPr/>
        </p:nvSpPr>
        <p:spPr>
          <a:xfrm>
            <a:off x="793790" y="3341727"/>
            <a:ext cx="6021229" cy="301704"/>
          </a:xfrm>
          <a:prstGeom prst="rect">
            <a:avLst/>
          </a:prstGeom>
          <a:noFill/>
          <a:ln/>
        </p:spPr>
        <p:txBody>
          <a:bodyPr wrap="none" lIns="0" tIns="0" rIns="0" bIns="0" rtlCol="0" anchor="t"/>
          <a:lstStyle/>
          <a:p>
            <a:pPr algn="l" indent="0" marL="0">
              <a:lnSpc>
                <a:spcPts val="2350"/>
              </a:lnSpc>
              <a:buNone/>
            </a:pPr>
            <a:r>
              <a:rPr lang="en-US" sz="1450" dirty="0">
                <a:solidFill>
                  <a:srgbClr val="C9D1D9"/>
                </a:solidFill>
                <a:latin typeface="Inter" pitchFamily="34" charset="0"/>
                <a:ea typeface="Inter" pitchFamily="34" charset="-122"/>
                <a:cs typeface="Inter" pitchFamily="34" charset="-120"/>
              </a:rPr>
              <a:t>Purpose-built for Lines of Business</a:t>
            </a:r>
            <a:endParaRPr lang="en-US" sz="1450" dirty="0"/>
          </a:p>
        </p:txBody>
      </p:sp>
      <p:sp>
        <p:nvSpPr>
          <p:cNvPr id="8" name="Text 5"/>
          <p:cNvSpPr/>
          <p:nvPr/>
        </p:nvSpPr>
        <p:spPr>
          <a:xfrm>
            <a:off x="793790" y="3813096"/>
            <a:ext cx="6021229" cy="3017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Delivers clear, validated cloud architecture guidance</a:t>
            </a:r>
            <a:endParaRPr lang="en-US" sz="1450" dirty="0"/>
          </a:p>
        </p:txBody>
      </p:sp>
      <p:sp>
        <p:nvSpPr>
          <p:cNvPr id="9" name="Text 6"/>
          <p:cNvSpPr/>
          <p:nvPr/>
        </p:nvSpPr>
        <p:spPr>
          <a:xfrm>
            <a:off x="793790" y="4180761"/>
            <a:ext cx="6021229" cy="3017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Shortens onboarding and discovery cycles</a:t>
            </a:r>
            <a:endParaRPr lang="en-US" sz="1450" dirty="0"/>
          </a:p>
        </p:txBody>
      </p:sp>
      <p:sp>
        <p:nvSpPr>
          <p:cNvPr id="10" name="Text 7"/>
          <p:cNvSpPr/>
          <p:nvPr/>
        </p:nvSpPr>
        <p:spPr>
          <a:xfrm>
            <a:off x="793790" y="4548426"/>
            <a:ext cx="6021229" cy="603409"/>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Ensures designs align with TD-certified patterns and compliance expectations</a:t>
            </a:r>
            <a:endParaRPr lang="en-US" sz="1450" dirty="0"/>
          </a:p>
        </p:txBody>
      </p:sp>
      <p:sp>
        <p:nvSpPr>
          <p:cNvPr id="11" name="Text 8"/>
          <p:cNvSpPr/>
          <p:nvPr/>
        </p:nvSpPr>
        <p:spPr>
          <a:xfrm>
            <a:off x="793790" y="5340310"/>
            <a:ext cx="5545217" cy="353378"/>
          </a:xfrm>
          <a:prstGeom prst="rect">
            <a:avLst/>
          </a:prstGeom>
          <a:noFill/>
          <a:ln/>
        </p:spPr>
        <p:txBody>
          <a:bodyPr wrap="none" lIns="0" tIns="0" rIns="0" bIns="0" rtlCol="0" anchor="t"/>
          <a:lstStyle/>
          <a:p>
            <a:pPr algn="l" indent="0" marL="0">
              <a:lnSpc>
                <a:spcPts val="2750"/>
              </a:lnSpc>
              <a:buNone/>
            </a:pPr>
            <a:r>
              <a:rPr lang="en-US" sz="2200" b="1" dirty="0">
                <a:solidFill>
                  <a:srgbClr val="008A00"/>
                </a:solidFill>
                <a:latin typeface="Inter Bold" pitchFamily="34" charset="0"/>
                <a:ea typeface="Inter Bold" pitchFamily="34" charset="-122"/>
                <a:cs typeface="Inter Bold" pitchFamily="34" charset="-120"/>
              </a:rPr>
              <a:t>TD Platform Engineering Advisor (TPEA)</a:t>
            </a:r>
            <a:endParaRPr lang="en-US" sz="2200" dirty="0"/>
          </a:p>
        </p:txBody>
      </p:sp>
      <p:sp>
        <p:nvSpPr>
          <p:cNvPr id="12" name="Text 9"/>
          <p:cNvSpPr/>
          <p:nvPr/>
        </p:nvSpPr>
        <p:spPr>
          <a:xfrm>
            <a:off x="793790" y="5882164"/>
            <a:ext cx="6021229" cy="301704"/>
          </a:xfrm>
          <a:prstGeom prst="rect">
            <a:avLst/>
          </a:prstGeom>
          <a:noFill/>
          <a:ln/>
        </p:spPr>
        <p:txBody>
          <a:bodyPr wrap="none" lIns="0" tIns="0" rIns="0" bIns="0" rtlCol="0" anchor="t"/>
          <a:lstStyle/>
          <a:p>
            <a:pPr algn="l" indent="0" marL="0">
              <a:lnSpc>
                <a:spcPts val="2350"/>
              </a:lnSpc>
              <a:buNone/>
            </a:pPr>
            <a:r>
              <a:rPr lang="en-US" sz="1450" dirty="0">
                <a:solidFill>
                  <a:srgbClr val="C9D1D9"/>
                </a:solidFill>
                <a:latin typeface="Inter" pitchFamily="34" charset="0"/>
                <a:ea typeface="Inter" pitchFamily="34" charset="-122"/>
                <a:cs typeface="Inter" pitchFamily="34" charset="-120"/>
              </a:rPr>
              <a:t>Purpose-built for internal platform teams</a:t>
            </a:r>
            <a:endParaRPr lang="en-US" sz="1450" dirty="0"/>
          </a:p>
        </p:txBody>
      </p:sp>
      <p:sp>
        <p:nvSpPr>
          <p:cNvPr id="13" name="Text 10"/>
          <p:cNvSpPr/>
          <p:nvPr/>
        </p:nvSpPr>
        <p:spPr>
          <a:xfrm>
            <a:off x="793790" y="6353532"/>
            <a:ext cx="6021229" cy="3017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Modernizes Terraform, pipelines, and legacy configurations</a:t>
            </a:r>
            <a:endParaRPr lang="en-US" sz="1450" dirty="0"/>
          </a:p>
        </p:txBody>
      </p:sp>
      <p:sp>
        <p:nvSpPr>
          <p:cNvPr id="14" name="Text 11"/>
          <p:cNvSpPr/>
          <p:nvPr/>
        </p:nvSpPr>
        <p:spPr>
          <a:xfrm>
            <a:off x="793790" y="6721197"/>
            <a:ext cx="6021229" cy="3017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Reduces drift, rework, and support escalations</a:t>
            </a:r>
            <a:endParaRPr lang="en-US" sz="1450" dirty="0"/>
          </a:p>
        </p:txBody>
      </p:sp>
      <p:sp>
        <p:nvSpPr>
          <p:cNvPr id="15" name="Text 12"/>
          <p:cNvSpPr/>
          <p:nvPr/>
        </p:nvSpPr>
        <p:spPr>
          <a:xfrm>
            <a:off x="793790" y="7088862"/>
            <a:ext cx="6021229" cy="3017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Improves consistency and predictability of platform operations</a:t>
            </a:r>
            <a:endParaRPr lang="en-US" sz="1450" dirty="0"/>
          </a:p>
        </p:txBody>
      </p:sp>
      <p:pic>
        <p:nvPicPr>
          <p:cNvPr id="16" name="Image 1" descr="preencoded.png">    </p:cNvPr>
          <p:cNvPicPr>
            <a:picLocks noChangeAspect="1"/>
          </p:cNvPicPr>
          <p:nvPr/>
        </p:nvPicPr>
        <p:blipFill>
          <a:blip r:embed="rId2"/>
          <a:stretch>
            <a:fillRect/>
          </a:stretch>
        </p:blipFill>
        <p:spPr>
          <a:xfrm>
            <a:off x="7282696" y="3216116"/>
            <a:ext cx="6561415" cy="3635573"/>
          </a:xfrm>
          <a:prstGeom prst="rect">
            <a:avLst/>
          </a:prstGeom>
        </p:spPr>
      </p:pic>
      <p:sp>
        <p:nvSpPr>
          <p:cNvPr id="17" name="Text 13"/>
          <p:cNvSpPr/>
          <p:nvPr/>
        </p:nvSpPr>
        <p:spPr>
          <a:xfrm>
            <a:off x="9932876" y="4679068"/>
            <a:ext cx="1385508" cy="362488"/>
          </a:xfrm>
          <a:prstGeom prst="rect">
            <a:avLst/>
          </a:prstGeom>
          <a:noFill/>
          <a:ln/>
        </p:spPr>
        <p:txBody>
          <a:bodyPr wrap="squar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TAP Unified Intelligence</a:t>
            </a:r>
            <a:endParaRPr lang="en-US" sz="1350" dirty="0"/>
          </a:p>
        </p:txBody>
      </p:sp>
      <p:sp>
        <p:nvSpPr>
          <p:cNvPr id="18" name="Text 14"/>
          <p:cNvSpPr/>
          <p:nvPr/>
        </p:nvSpPr>
        <p:spPr>
          <a:xfrm>
            <a:off x="9932876" y="5093110"/>
            <a:ext cx="1385508" cy="289990"/>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Inter" pitchFamily="34" charset="0"/>
                <a:ea typeface="Inter" pitchFamily="34" charset="-122"/>
                <a:cs typeface="Inter" pitchFamily="34" charset="-120"/>
              </a:rPr>
              <a:t>Turns decisions into fast, accurate actions</a:t>
            </a:r>
            <a:endParaRPr lang="en-US" sz="1050" dirty="0"/>
          </a:p>
        </p:txBody>
      </p:sp>
      <p:sp>
        <p:nvSpPr>
          <p:cNvPr id="19" name="Text 15"/>
          <p:cNvSpPr/>
          <p:nvPr/>
        </p:nvSpPr>
        <p:spPr>
          <a:xfrm>
            <a:off x="12017583" y="4827688"/>
            <a:ext cx="1449951" cy="181244"/>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Reduce Friction</a:t>
            </a:r>
            <a:endParaRPr lang="en-US" sz="1350" dirty="0"/>
          </a:p>
        </p:txBody>
      </p:sp>
      <p:sp>
        <p:nvSpPr>
          <p:cNvPr id="20" name="Text 16"/>
          <p:cNvSpPr/>
          <p:nvPr/>
        </p:nvSpPr>
        <p:spPr>
          <a:xfrm>
            <a:off x="11943475" y="5060486"/>
            <a:ext cx="1598168" cy="289990"/>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Inter" pitchFamily="34" charset="0"/>
                <a:ea typeface="Inter" pitchFamily="34" charset="-122"/>
                <a:cs typeface="Inter" pitchFamily="34" charset="-120"/>
              </a:rPr>
              <a:t>Simplify workflows and approvals</a:t>
            </a:r>
            <a:endParaRPr lang="en-US" sz="1050" dirty="0"/>
          </a:p>
        </p:txBody>
      </p:sp>
      <p:sp>
        <p:nvSpPr>
          <p:cNvPr id="21" name="Text 17"/>
          <p:cNvSpPr/>
          <p:nvPr/>
        </p:nvSpPr>
        <p:spPr>
          <a:xfrm>
            <a:off x="7648399" y="5755656"/>
            <a:ext cx="1449951" cy="181244"/>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Provide Guidance</a:t>
            </a:r>
            <a:endParaRPr lang="en-US" sz="1350" dirty="0"/>
          </a:p>
        </p:txBody>
      </p:sp>
      <p:sp>
        <p:nvSpPr>
          <p:cNvPr id="22" name="Text 18"/>
          <p:cNvSpPr/>
          <p:nvPr/>
        </p:nvSpPr>
        <p:spPr>
          <a:xfrm>
            <a:off x="7574291" y="5988454"/>
            <a:ext cx="1598167" cy="289990"/>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Inter" pitchFamily="34" charset="0"/>
                <a:ea typeface="Inter" pitchFamily="34" charset="-122"/>
                <a:cs typeface="Inter" pitchFamily="34" charset="-120"/>
              </a:rPr>
              <a:t>Actionable, repeatable recommendations</a:t>
            </a:r>
            <a:endParaRPr lang="en-US" sz="1050" dirty="0"/>
          </a:p>
        </p:txBody>
      </p:sp>
      <p:sp>
        <p:nvSpPr>
          <p:cNvPr id="23" name="Text 19"/>
          <p:cNvSpPr/>
          <p:nvPr/>
        </p:nvSpPr>
        <p:spPr>
          <a:xfrm>
            <a:off x="7828837" y="3596841"/>
            <a:ext cx="1449951" cy="181244"/>
          </a:xfrm>
          <a:prstGeom prst="rect">
            <a:avLst/>
          </a:prstGeom>
          <a:noFill/>
          <a:ln/>
        </p:spPr>
        <p:txBody>
          <a:bodyPr wrap="non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Remove Ambiguity</a:t>
            </a:r>
            <a:endParaRPr lang="en-US" sz="1350" dirty="0"/>
          </a:p>
        </p:txBody>
      </p:sp>
      <p:sp>
        <p:nvSpPr>
          <p:cNvPr id="24" name="Text 20"/>
          <p:cNvSpPr/>
          <p:nvPr/>
        </p:nvSpPr>
        <p:spPr>
          <a:xfrm>
            <a:off x="7754729" y="3829639"/>
            <a:ext cx="1598167" cy="289990"/>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Clarify cloud and platform choices</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88338"/>
            <a:ext cx="7330440" cy="620078"/>
          </a:xfrm>
          <a:prstGeom prst="rect">
            <a:avLst/>
          </a:prstGeom>
          <a:noFill/>
          <a:ln/>
        </p:spPr>
        <p:txBody>
          <a:bodyPr wrap="none" lIns="0" tIns="0" rIns="0" bIns="0" rtlCol="0" anchor="t"/>
          <a:lstStyle/>
          <a:p>
            <a:pPr algn="l" indent="0" marL="0">
              <a:lnSpc>
                <a:spcPts val="4850"/>
              </a:lnSpc>
              <a:buNone/>
            </a:pPr>
            <a:r>
              <a:rPr lang="en-US" sz="3900" b="1" dirty="0">
                <a:solidFill>
                  <a:srgbClr val="008A00"/>
                </a:solidFill>
                <a:latin typeface="Inter Bold" pitchFamily="34" charset="0"/>
                <a:ea typeface="Inter Bold" pitchFamily="34" charset="-122"/>
                <a:cs typeface="Inter Bold" pitchFamily="34" charset="-120"/>
              </a:rPr>
              <a:t>The Enterprise Problem Space</a:t>
            </a:r>
            <a:endParaRPr lang="en-US" sz="3900" dirty="0"/>
          </a:p>
        </p:txBody>
      </p:sp>
      <p:sp>
        <p:nvSpPr>
          <p:cNvPr id="3" name="Text 1"/>
          <p:cNvSpPr/>
          <p:nvPr/>
        </p:nvSpPr>
        <p:spPr>
          <a:xfrm>
            <a:off x="793790" y="1687711"/>
            <a:ext cx="4615934" cy="496133"/>
          </a:xfrm>
          <a:prstGeom prst="rect">
            <a:avLst/>
          </a:prstGeom>
          <a:noFill/>
          <a:ln/>
        </p:spPr>
        <p:txBody>
          <a:bodyPr wrap="none" lIns="0" tIns="0" rIns="0" bIns="0" rtlCol="0" anchor="t"/>
          <a:lstStyle/>
          <a:p>
            <a:pPr algn="l" indent="0" marL="0">
              <a:lnSpc>
                <a:spcPts val="3900"/>
              </a:lnSpc>
              <a:buNone/>
            </a:pPr>
            <a:r>
              <a:rPr lang="en-US" sz="3100" b="1" dirty="0">
                <a:solidFill>
                  <a:srgbClr val="4D4177"/>
                </a:solidFill>
                <a:latin typeface="Inter Bold" pitchFamily="34" charset="0"/>
                <a:ea typeface="Inter Bold" pitchFamily="34" charset="-122"/>
                <a:cs typeface="Inter Bold" pitchFamily="34" charset="-120"/>
              </a:rPr>
              <a:t>Why TD needs TAP now</a:t>
            </a:r>
            <a:endParaRPr lang="en-US" sz="3100" dirty="0"/>
          </a:p>
        </p:txBody>
      </p:sp>
      <p:sp>
        <p:nvSpPr>
          <p:cNvPr id="4" name="Shape 2"/>
          <p:cNvSpPr/>
          <p:nvPr/>
        </p:nvSpPr>
        <p:spPr>
          <a:xfrm>
            <a:off x="793790" y="2481501"/>
            <a:ext cx="6422231" cy="2280642"/>
          </a:xfrm>
          <a:prstGeom prst="roundRect">
            <a:avLst>
              <a:gd name="adj" fmla="val 3655"/>
            </a:avLst>
          </a:prstGeom>
          <a:solidFill>
            <a:srgbClr val="1F1F2E"/>
          </a:solidFill>
          <a:ln w="22860">
            <a:solidFill>
              <a:srgbClr val="B084F5"/>
            </a:solidFill>
            <a:prstDash val="solid"/>
          </a:ln>
        </p:spPr>
      </p:sp>
      <p:sp>
        <p:nvSpPr>
          <p:cNvPr id="5" name="Text 3"/>
          <p:cNvSpPr/>
          <p:nvPr/>
        </p:nvSpPr>
        <p:spPr>
          <a:xfrm>
            <a:off x="1015008" y="2702719"/>
            <a:ext cx="4807387" cy="310158"/>
          </a:xfrm>
          <a:prstGeom prst="rect">
            <a:avLst/>
          </a:prstGeom>
          <a:noFill/>
          <a:ln/>
        </p:spPr>
        <p:txBody>
          <a:bodyPr wrap="none" lIns="0" tIns="0" rIns="0" bIns="0" rtlCol="0" anchor="t"/>
          <a:lstStyle/>
          <a:p>
            <a:pPr algn="l" indent="0" marL="0">
              <a:lnSpc>
                <a:spcPts val="2400"/>
              </a:lnSpc>
              <a:buNone/>
            </a:pPr>
            <a:r>
              <a:rPr lang="en-US" sz="1950" b="1" dirty="0">
                <a:solidFill>
                  <a:srgbClr val="C9D1D9"/>
                </a:solidFill>
                <a:latin typeface="Inter Bold" pitchFamily="34" charset="0"/>
                <a:ea typeface="Inter Bold" pitchFamily="34" charset="-122"/>
                <a:cs typeface="Inter Bold" pitchFamily="34" charset="-120"/>
              </a:rPr>
              <a:t>Cloud adoption is slow and inconsistent</a:t>
            </a:r>
            <a:endParaRPr lang="en-US" sz="1950" dirty="0"/>
          </a:p>
        </p:txBody>
      </p:sp>
      <p:sp>
        <p:nvSpPr>
          <p:cNvPr id="6" name="Text 4"/>
          <p:cNvSpPr/>
          <p:nvPr/>
        </p:nvSpPr>
        <p:spPr>
          <a:xfrm>
            <a:off x="1015008" y="3131939"/>
            <a:ext cx="597979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App teams don’t know </a:t>
            </a:r>
            <a:pPr algn="l" indent="0" marL="0">
              <a:lnSpc>
                <a:spcPts val="2500"/>
              </a:lnSpc>
              <a:buNone/>
            </a:pPr>
            <a:r>
              <a:rPr lang="en-US" sz="1550" i="1" dirty="0">
                <a:solidFill>
                  <a:srgbClr val="C9D1D9"/>
                </a:solidFill>
                <a:latin typeface="Inter" pitchFamily="34" charset="0"/>
                <a:ea typeface="Inter" pitchFamily="34" charset="-122"/>
                <a:cs typeface="Inter" pitchFamily="34" charset="-120"/>
              </a:rPr>
              <a:t>how</a:t>
            </a:r>
            <a:pPr algn="l" indent="0" marL="0">
              <a:lnSpc>
                <a:spcPts val="2500"/>
              </a:lnSpc>
              <a:buNone/>
            </a:pPr>
            <a:r>
              <a:rPr lang="en-US" sz="1550" dirty="0">
                <a:solidFill>
                  <a:srgbClr val="C9D1D9"/>
                </a:solidFill>
                <a:latin typeface="Inter" pitchFamily="34" charset="0"/>
                <a:ea typeface="Inter" pitchFamily="34" charset="-122"/>
                <a:cs typeface="Inter" pitchFamily="34" charset="-120"/>
              </a:rPr>
              <a:t> to translate on-prem systems into cloud-native architectures</a:t>
            </a:r>
            <a:endParaRPr lang="en-US" sz="1550" dirty="0"/>
          </a:p>
        </p:txBody>
      </p:sp>
      <p:sp>
        <p:nvSpPr>
          <p:cNvPr id="7" name="Text 5"/>
          <p:cNvSpPr/>
          <p:nvPr/>
        </p:nvSpPr>
        <p:spPr>
          <a:xfrm>
            <a:off x="1015008" y="3836432"/>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LOBs depend heavily on platform SMEs for basic planning</a:t>
            </a:r>
            <a:endParaRPr lang="en-US" sz="1550" dirty="0"/>
          </a:p>
        </p:txBody>
      </p:sp>
      <p:sp>
        <p:nvSpPr>
          <p:cNvPr id="8" name="Text 6"/>
          <p:cNvSpPr/>
          <p:nvPr/>
        </p:nvSpPr>
        <p:spPr>
          <a:xfrm>
            <a:off x="1015008" y="4223385"/>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Repeated "architecture discovery cycles" stall onboarding</a:t>
            </a:r>
            <a:endParaRPr lang="en-US" sz="1550" dirty="0"/>
          </a:p>
        </p:txBody>
      </p:sp>
      <p:sp>
        <p:nvSpPr>
          <p:cNvPr id="9" name="Shape 7"/>
          <p:cNvSpPr/>
          <p:nvPr/>
        </p:nvSpPr>
        <p:spPr>
          <a:xfrm>
            <a:off x="7414379" y="2481501"/>
            <a:ext cx="6422231" cy="2280642"/>
          </a:xfrm>
          <a:prstGeom prst="roundRect">
            <a:avLst>
              <a:gd name="adj" fmla="val 3655"/>
            </a:avLst>
          </a:prstGeom>
          <a:solidFill>
            <a:srgbClr val="1F1F2E"/>
          </a:solidFill>
          <a:ln w="22860">
            <a:solidFill>
              <a:srgbClr val="B084F5"/>
            </a:solidFill>
            <a:prstDash val="solid"/>
          </a:ln>
        </p:spPr>
      </p:sp>
      <p:sp>
        <p:nvSpPr>
          <p:cNvPr id="10" name="Text 8"/>
          <p:cNvSpPr/>
          <p:nvPr/>
        </p:nvSpPr>
        <p:spPr>
          <a:xfrm>
            <a:off x="7635597" y="2702719"/>
            <a:ext cx="4336018" cy="310158"/>
          </a:xfrm>
          <a:prstGeom prst="rect">
            <a:avLst/>
          </a:prstGeom>
          <a:noFill/>
          <a:ln/>
        </p:spPr>
        <p:txBody>
          <a:bodyPr wrap="none" lIns="0" tIns="0" rIns="0" bIns="0" rtlCol="0" anchor="t"/>
          <a:lstStyle/>
          <a:p>
            <a:pPr algn="l" indent="0" marL="0">
              <a:lnSpc>
                <a:spcPts val="2400"/>
              </a:lnSpc>
              <a:buNone/>
            </a:pPr>
            <a:r>
              <a:rPr lang="en-US" sz="1950" b="1" dirty="0">
                <a:solidFill>
                  <a:srgbClr val="C9D1D9"/>
                </a:solidFill>
                <a:latin typeface="Inter Bold" pitchFamily="34" charset="0"/>
                <a:ea typeface="Inter Bold" pitchFamily="34" charset="-122"/>
                <a:cs typeface="Inter Bold" pitchFamily="34" charset="-120"/>
              </a:rPr>
              <a:t>Platform teams cannot plan or scale</a:t>
            </a:r>
            <a:endParaRPr lang="en-US" sz="1950" dirty="0"/>
          </a:p>
        </p:txBody>
      </p:sp>
      <p:sp>
        <p:nvSpPr>
          <p:cNvPr id="11" name="Text 9"/>
          <p:cNvSpPr/>
          <p:nvPr/>
        </p:nvSpPr>
        <p:spPr>
          <a:xfrm>
            <a:off x="7635597" y="3131939"/>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Architecture requests arrive without clarity</a:t>
            </a:r>
            <a:endParaRPr lang="en-US" sz="1550" dirty="0"/>
          </a:p>
        </p:txBody>
      </p:sp>
      <p:sp>
        <p:nvSpPr>
          <p:cNvPr id="12" name="Text 10"/>
          <p:cNvSpPr/>
          <p:nvPr/>
        </p:nvSpPr>
        <p:spPr>
          <a:xfrm>
            <a:off x="7635597" y="3518892"/>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Platform teams cannot forecast service demand</a:t>
            </a:r>
            <a:endParaRPr lang="en-US" sz="1550" dirty="0"/>
          </a:p>
        </p:txBody>
      </p:sp>
      <p:sp>
        <p:nvSpPr>
          <p:cNvPr id="13" name="Text 11"/>
          <p:cNvSpPr/>
          <p:nvPr/>
        </p:nvSpPr>
        <p:spPr>
          <a:xfrm>
            <a:off x="7635597" y="3905845"/>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Roadmaps are reactive instead of predictive</a:t>
            </a:r>
            <a:endParaRPr lang="en-US" sz="1550" dirty="0"/>
          </a:p>
        </p:txBody>
      </p:sp>
      <p:sp>
        <p:nvSpPr>
          <p:cNvPr id="14" name="Shape 12"/>
          <p:cNvSpPr/>
          <p:nvPr/>
        </p:nvSpPr>
        <p:spPr>
          <a:xfrm>
            <a:off x="793790" y="4960501"/>
            <a:ext cx="6422231" cy="2280642"/>
          </a:xfrm>
          <a:prstGeom prst="roundRect">
            <a:avLst>
              <a:gd name="adj" fmla="val 3655"/>
            </a:avLst>
          </a:prstGeom>
          <a:solidFill>
            <a:srgbClr val="1F1F2E"/>
          </a:solidFill>
          <a:ln w="22860">
            <a:solidFill>
              <a:srgbClr val="B084F5"/>
            </a:solidFill>
            <a:prstDash val="solid"/>
          </a:ln>
        </p:spPr>
      </p:sp>
      <p:sp>
        <p:nvSpPr>
          <p:cNvPr id="15" name="Text 13"/>
          <p:cNvSpPr/>
          <p:nvPr/>
        </p:nvSpPr>
        <p:spPr>
          <a:xfrm>
            <a:off x="1015008" y="5181719"/>
            <a:ext cx="3653790" cy="310158"/>
          </a:xfrm>
          <a:prstGeom prst="rect">
            <a:avLst/>
          </a:prstGeom>
          <a:noFill/>
          <a:ln/>
        </p:spPr>
        <p:txBody>
          <a:bodyPr wrap="none" lIns="0" tIns="0" rIns="0" bIns="0" rtlCol="0" anchor="t"/>
          <a:lstStyle/>
          <a:p>
            <a:pPr algn="l" indent="0" marL="0">
              <a:lnSpc>
                <a:spcPts val="2400"/>
              </a:lnSpc>
              <a:buNone/>
            </a:pPr>
            <a:r>
              <a:rPr lang="en-US" sz="1950" b="1" dirty="0">
                <a:solidFill>
                  <a:srgbClr val="C9D1D9"/>
                </a:solidFill>
                <a:latin typeface="Inter Bold" pitchFamily="34" charset="0"/>
                <a:ea typeface="Inter Bold" pitchFamily="34" charset="-122"/>
                <a:cs typeface="Inter Bold" pitchFamily="34" charset="-120"/>
              </a:rPr>
              <a:t>Security &amp; compliance friction</a:t>
            </a:r>
            <a:endParaRPr lang="en-US" sz="1950" dirty="0"/>
          </a:p>
        </p:txBody>
      </p:sp>
      <p:sp>
        <p:nvSpPr>
          <p:cNvPr id="16" name="Text 14"/>
          <p:cNvSpPr/>
          <p:nvPr/>
        </p:nvSpPr>
        <p:spPr>
          <a:xfrm>
            <a:off x="1015008" y="5610939"/>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Teams learn about policy blockers </a:t>
            </a:r>
            <a:pPr algn="l" indent="0" marL="0">
              <a:lnSpc>
                <a:spcPts val="2500"/>
              </a:lnSpc>
              <a:buNone/>
            </a:pPr>
            <a:r>
              <a:rPr lang="en-US" sz="1550" i="1" dirty="0">
                <a:solidFill>
                  <a:srgbClr val="C9D1D9"/>
                </a:solidFill>
                <a:latin typeface="Inter" pitchFamily="34" charset="0"/>
                <a:ea typeface="Inter" pitchFamily="34" charset="-122"/>
                <a:cs typeface="Inter" pitchFamily="34" charset="-120"/>
              </a:rPr>
              <a:t>late</a:t>
            </a:r>
            <a:pPr algn="l" indent="0" marL="0">
              <a:lnSpc>
                <a:spcPts val="2500"/>
              </a:lnSpc>
              <a:buNone/>
            </a:pPr>
            <a:r>
              <a:rPr lang="en-US" sz="1550" dirty="0">
                <a:solidFill>
                  <a:srgbClr val="C9D1D9"/>
                </a:solidFill>
                <a:latin typeface="Inter" pitchFamily="34" charset="0"/>
                <a:ea typeface="Inter" pitchFamily="34" charset="-122"/>
                <a:cs typeface="Inter" pitchFamily="34" charset="-120"/>
              </a:rPr>
              <a:t>, near deployment</a:t>
            </a:r>
            <a:endParaRPr lang="en-US" sz="1550" dirty="0"/>
          </a:p>
        </p:txBody>
      </p:sp>
      <p:sp>
        <p:nvSpPr>
          <p:cNvPr id="17" name="Text 15"/>
          <p:cNvSpPr/>
          <p:nvPr/>
        </p:nvSpPr>
        <p:spPr>
          <a:xfrm>
            <a:off x="1015008" y="5997893"/>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Exceptions take weeks and slow releases</a:t>
            </a:r>
            <a:endParaRPr lang="en-US" sz="1550" dirty="0"/>
          </a:p>
        </p:txBody>
      </p:sp>
      <p:sp>
        <p:nvSpPr>
          <p:cNvPr id="18" name="Text 16"/>
          <p:cNvSpPr/>
          <p:nvPr/>
        </p:nvSpPr>
        <p:spPr>
          <a:xfrm>
            <a:off x="1015008" y="6384846"/>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STIGs are interpreted inconsistently across teams</a:t>
            </a:r>
            <a:endParaRPr lang="en-US" sz="1550" dirty="0"/>
          </a:p>
        </p:txBody>
      </p:sp>
      <p:sp>
        <p:nvSpPr>
          <p:cNvPr id="19" name="Shape 17"/>
          <p:cNvSpPr/>
          <p:nvPr/>
        </p:nvSpPr>
        <p:spPr>
          <a:xfrm>
            <a:off x="7414379" y="4960501"/>
            <a:ext cx="6422231" cy="2280642"/>
          </a:xfrm>
          <a:prstGeom prst="roundRect">
            <a:avLst>
              <a:gd name="adj" fmla="val 3655"/>
            </a:avLst>
          </a:prstGeom>
          <a:solidFill>
            <a:srgbClr val="1F1F2E"/>
          </a:solidFill>
          <a:ln w="22860">
            <a:solidFill>
              <a:srgbClr val="B084F5"/>
            </a:solidFill>
            <a:prstDash val="solid"/>
          </a:ln>
        </p:spPr>
      </p:sp>
      <p:sp>
        <p:nvSpPr>
          <p:cNvPr id="20" name="Text 18"/>
          <p:cNvSpPr/>
          <p:nvPr/>
        </p:nvSpPr>
        <p:spPr>
          <a:xfrm>
            <a:off x="7635597" y="5181719"/>
            <a:ext cx="3218736" cy="310158"/>
          </a:xfrm>
          <a:prstGeom prst="rect">
            <a:avLst/>
          </a:prstGeom>
          <a:noFill/>
          <a:ln/>
        </p:spPr>
        <p:txBody>
          <a:bodyPr wrap="none" lIns="0" tIns="0" rIns="0" bIns="0" rtlCol="0" anchor="t"/>
          <a:lstStyle/>
          <a:p>
            <a:pPr algn="l" indent="0" marL="0">
              <a:lnSpc>
                <a:spcPts val="2400"/>
              </a:lnSpc>
              <a:buNone/>
            </a:pPr>
            <a:r>
              <a:rPr lang="en-US" sz="1950" b="1" dirty="0">
                <a:solidFill>
                  <a:srgbClr val="C9D1D9"/>
                </a:solidFill>
                <a:latin typeface="Inter Bold" pitchFamily="34" charset="0"/>
                <a:ea typeface="Inter Bold" pitchFamily="34" charset="-122"/>
                <a:cs typeface="Inter Bold" pitchFamily="34" charset="-120"/>
              </a:rPr>
              <a:t>High cost of inconsistency</a:t>
            </a:r>
            <a:endParaRPr lang="en-US" sz="1950" dirty="0"/>
          </a:p>
        </p:txBody>
      </p:sp>
      <p:sp>
        <p:nvSpPr>
          <p:cNvPr id="21" name="Text 19"/>
          <p:cNvSpPr/>
          <p:nvPr/>
        </p:nvSpPr>
        <p:spPr>
          <a:xfrm>
            <a:off x="7635597" y="5610939"/>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Each team reinvents architecture</a:t>
            </a:r>
            <a:endParaRPr lang="en-US" sz="1550" dirty="0"/>
          </a:p>
        </p:txBody>
      </p:sp>
      <p:sp>
        <p:nvSpPr>
          <p:cNvPr id="22" name="Text 20"/>
          <p:cNvSpPr/>
          <p:nvPr/>
        </p:nvSpPr>
        <p:spPr>
          <a:xfrm>
            <a:off x="7635597" y="5997893"/>
            <a:ext cx="597979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Every platform (network, IAM, cloud, VMC, Kubernetes) has drift</a:t>
            </a:r>
            <a:endParaRPr lang="en-US" sz="1550" dirty="0"/>
          </a:p>
        </p:txBody>
      </p:sp>
      <p:sp>
        <p:nvSpPr>
          <p:cNvPr id="23" name="Text 21"/>
          <p:cNvSpPr/>
          <p:nvPr/>
        </p:nvSpPr>
        <p:spPr>
          <a:xfrm>
            <a:off x="7635597" y="6702385"/>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Terraform varies wildly by team, pattern, and era</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44034"/>
            <a:ext cx="7736443" cy="620078"/>
          </a:xfrm>
          <a:prstGeom prst="rect">
            <a:avLst/>
          </a:prstGeom>
          <a:noFill/>
          <a:ln/>
        </p:spPr>
        <p:txBody>
          <a:bodyPr wrap="none" lIns="0" tIns="0" rIns="0" bIns="0" rtlCol="0" anchor="t"/>
          <a:lstStyle/>
          <a:p>
            <a:pPr algn="l" indent="0" marL="0">
              <a:lnSpc>
                <a:spcPts val="4850"/>
              </a:lnSpc>
              <a:buNone/>
            </a:pPr>
            <a:r>
              <a:rPr lang="en-US" sz="3900" b="1" dirty="0">
                <a:solidFill>
                  <a:srgbClr val="008A00"/>
                </a:solidFill>
                <a:latin typeface="Inter Bold" pitchFamily="34" charset="0"/>
                <a:ea typeface="Inter Bold" pitchFamily="34" charset="-122"/>
                <a:cs typeface="Inter Bold" pitchFamily="34" charset="-120"/>
              </a:rPr>
              <a:t>The Engineering Problem Space</a:t>
            </a:r>
            <a:endParaRPr lang="en-US" sz="3900" dirty="0"/>
          </a:p>
        </p:txBody>
      </p:sp>
      <p:sp>
        <p:nvSpPr>
          <p:cNvPr id="3" name="Text 1"/>
          <p:cNvSpPr/>
          <p:nvPr/>
        </p:nvSpPr>
        <p:spPr>
          <a:xfrm>
            <a:off x="793790" y="1543407"/>
            <a:ext cx="7243882" cy="496133"/>
          </a:xfrm>
          <a:prstGeom prst="rect">
            <a:avLst/>
          </a:prstGeom>
          <a:noFill/>
          <a:ln/>
        </p:spPr>
        <p:txBody>
          <a:bodyPr wrap="none" lIns="0" tIns="0" rIns="0" bIns="0" rtlCol="0" anchor="t"/>
          <a:lstStyle/>
          <a:p>
            <a:pPr algn="l" indent="0" marL="0">
              <a:lnSpc>
                <a:spcPts val="3900"/>
              </a:lnSpc>
              <a:buNone/>
            </a:pPr>
            <a:r>
              <a:rPr lang="en-US" sz="3100" b="1" dirty="0">
                <a:solidFill>
                  <a:srgbClr val="4D4177"/>
                </a:solidFill>
                <a:latin typeface="Inter Bold" pitchFamily="34" charset="0"/>
                <a:ea typeface="Inter Bold" pitchFamily="34" charset="-122"/>
                <a:cs typeface="Inter Bold" pitchFamily="34" charset="-120"/>
              </a:rPr>
              <a:t>What slows engineering output today</a:t>
            </a:r>
            <a:endParaRPr lang="en-US" sz="3100" dirty="0"/>
          </a:p>
        </p:txBody>
      </p:sp>
      <p:sp>
        <p:nvSpPr>
          <p:cNvPr id="4" name="Shape 2"/>
          <p:cNvSpPr/>
          <p:nvPr/>
        </p:nvSpPr>
        <p:spPr>
          <a:xfrm>
            <a:off x="793790" y="2337197"/>
            <a:ext cx="4215289" cy="2580084"/>
          </a:xfrm>
          <a:prstGeom prst="roundRect">
            <a:avLst>
              <a:gd name="adj" fmla="val 3231"/>
            </a:avLst>
          </a:prstGeom>
          <a:solidFill>
            <a:srgbClr val="352D52"/>
          </a:solidFill>
          <a:ln w="7620">
            <a:solidFill>
              <a:srgbClr val="4D4177"/>
            </a:solidFill>
            <a:prstDash val="solid"/>
          </a:ln>
        </p:spPr>
      </p:sp>
      <p:sp>
        <p:nvSpPr>
          <p:cNvPr id="5" name="Shape 3"/>
          <p:cNvSpPr/>
          <p:nvPr/>
        </p:nvSpPr>
        <p:spPr>
          <a:xfrm>
            <a:off x="999768" y="2543175"/>
            <a:ext cx="595313" cy="595313"/>
          </a:xfrm>
          <a:prstGeom prst="roundRect">
            <a:avLst>
              <a:gd name="adj" fmla="val 15358451"/>
            </a:avLst>
          </a:prstGeom>
          <a:solidFill>
            <a:srgbClr val="4D4177"/>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3479" y="2706767"/>
            <a:ext cx="267891" cy="267891"/>
          </a:xfrm>
          <a:prstGeom prst="rect">
            <a:avLst/>
          </a:prstGeom>
        </p:spPr>
      </p:pic>
      <p:sp>
        <p:nvSpPr>
          <p:cNvPr id="7" name="Text 4"/>
          <p:cNvSpPr/>
          <p:nvPr/>
        </p:nvSpPr>
        <p:spPr>
          <a:xfrm>
            <a:off x="999768" y="3336846"/>
            <a:ext cx="3803333" cy="620316"/>
          </a:xfrm>
          <a:prstGeom prst="rect">
            <a:avLst/>
          </a:prstGeom>
          <a:noFill/>
          <a:ln/>
        </p:spPr>
        <p:txBody>
          <a:bodyPr wrap="square" lIns="0" tIns="0" rIns="0" bIns="0" rtlCol="0" anchor="t"/>
          <a:lstStyle/>
          <a:p>
            <a:pPr algn="l" indent="0" marL="0">
              <a:lnSpc>
                <a:spcPts val="2400"/>
              </a:lnSpc>
              <a:buNone/>
            </a:pPr>
            <a:r>
              <a:rPr lang="en-US" sz="1950" b="1" dirty="0">
                <a:solidFill>
                  <a:srgbClr val="C9D1D9"/>
                </a:solidFill>
                <a:latin typeface="Inter Bold" pitchFamily="34" charset="0"/>
                <a:ea typeface="Inter Bold" pitchFamily="34" charset="-122"/>
                <a:cs typeface="Inter Bold" pitchFamily="34" charset="-120"/>
              </a:rPr>
              <a:t>Reinventing architecture &amp; standards</a:t>
            </a:r>
            <a:endParaRPr lang="en-US" sz="1950" dirty="0"/>
          </a:p>
        </p:txBody>
      </p:sp>
      <p:sp>
        <p:nvSpPr>
          <p:cNvPr id="8" name="Text 5"/>
          <p:cNvSpPr/>
          <p:nvPr/>
        </p:nvSpPr>
        <p:spPr>
          <a:xfrm>
            <a:off x="999768" y="4076224"/>
            <a:ext cx="3803333" cy="635079"/>
          </a:xfrm>
          <a:prstGeom prst="rect">
            <a:avLst/>
          </a:prstGeom>
          <a:noFill/>
          <a:ln/>
        </p:spPr>
        <p:txBody>
          <a:bodyPr wrap="square" lIns="0" tIns="0" rIns="0" bIns="0" rtlCol="0" anchor="t"/>
          <a:lstStyle/>
          <a:p>
            <a:pPr algn="l" indent="0" marL="0">
              <a:lnSpc>
                <a:spcPts val="2500"/>
              </a:lnSpc>
              <a:buNone/>
            </a:pPr>
            <a:r>
              <a:rPr lang="en-US" sz="1550" dirty="0">
                <a:solidFill>
                  <a:srgbClr val="C9D1D9"/>
                </a:solidFill>
                <a:latin typeface="Inter" pitchFamily="34" charset="0"/>
                <a:ea typeface="Inter" pitchFamily="34" charset="-122"/>
                <a:cs typeface="Inter" pitchFamily="34" charset="-120"/>
              </a:rPr>
              <a:t>Every service team builds patterns differently → constant drift.</a:t>
            </a:r>
            <a:endParaRPr lang="en-US" sz="1550" dirty="0"/>
          </a:p>
        </p:txBody>
      </p:sp>
      <p:sp>
        <p:nvSpPr>
          <p:cNvPr id="9" name="Shape 6"/>
          <p:cNvSpPr/>
          <p:nvPr/>
        </p:nvSpPr>
        <p:spPr>
          <a:xfrm>
            <a:off x="5207437" y="2337197"/>
            <a:ext cx="4215408" cy="2580084"/>
          </a:xfrm>
          <a:prstGeom prst="roundRect">
            <a:avLst>
              <a:gd name="adj" fmla="val 3231"/>
            </a:avLst>
          </a:prstGeom>
          <a:solidFill>
            <a:srgbClr val="352D52"/>
          </a:solidFill>
          <a:ln w="7620">
            <a:solidFill>
              <a:srgbClr val="4D4177"/>
            </a:solidFill>
            <a:prstDash val="solid"/>
          </a:ln>
        </p:spPr>
      </p:sp>
      <p:sp>
        <p:nvSpPr>
          <p:cNvPr id="10" name="Shape 7"/>
          <p:cNvSpPr/>
          <p:nvPr/>
        </p:nvSpPr>
        <p:spPr>
          <a:xfrm>
            <a:off x="5413415" y="2543175"/>
            <a:ext cx="595313" cy="595313"/>
          </a:xfrm>
          <a:prstGeom prst="roundRect">
            <a:avLst>
              <a:gd name="adj" fmla="val 15358451"/>
            </a:avLst>
          </a:prstGeom>
          <a:solidFill>
            <a:srgbClr val="4D4177"/>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7126" y="2706767"/>
            <a:ext cx="267891" cy="267891"/>
          </a:xfrm>
          <a:prstGeom prst="rect">
            <a:avLst/>
          </a:prstGeom>
        </p:spPr>
      </p:pic>
      <p:sp>
        <p:nvSpPr>
          <p:cNvPr id="12" name="Text 8"/>
          <p:cNvSpPr/>
          <p:nvPr/>
        </p:nvSpPr>
        <p:spPr>
          <a:xfrm>
            <a:off x="5413415" y="3336846"/>
            <a:ext cx="3803452" cy="620316"/>
          </a:xfrm>
          <a:prstGeom prst="rect">
            <a:avLst/>
          </a:prstGeom>
          <a:noFill/>
          <a:ln/>
        </p:spPr>
        <p:txBody>
          <a:bodyPr wrap="square" lIns="0" tIns="0" rIns="0" bIns="0" rtlCol="0" anchor="t"/>
          <a:lstStyle/>
          <a:p>
            <a:pPr algn="l" indent="0" marL="0">
              <a:lnSpc>
                <a:spcPts val="2400"/>
              </a:lnSpc>
              <a:buNone/>
            </a:pPr>
            <a:r>
              <a:rPr lang="en-US" sz="1950" b="1" dirty="0">
                <a:solidFill>
                  <a:srgbClr val="C9D1D9"/>
                </a:solidFill>
                <a:latin typeface="Inter Bold" pitchFamily="34" charset="0"/>
                <a:ea typeface="Inter Bold" pitchFamily="34" charset="-122"/>
                <a:cs typeface="Inter Bold" pitchFamily="34" charset="-120"/>
              </a:rPr>
              <a:t>No consistent testing or assurance</a:t>
            </a:r>
            <a:endParaRPr lang="en-US" sz="1950" dirty="0"/>
          </a:p>
        </p:txBody>
      </p:sp>
      <p:sp>
        <p:nvSpPr>
          <p:cNvPr id="13" name="Text 9"/>
          <p:cNvSpPr/>
          <p:nvPr/>
        </p:nvSpPr>
        <p:spPr>
          <a:xfrm>
            <a:off x="5413415" y="4076224"/>
            <a:ext cx="3803452" cy="635079"/>
          </a:xfrm>
          <a:prstGeom prst="rect">
            <a:avLst/>
          </a:prstGeom>
          <a:noFill/>
          <a:ln/>
        </p:spPr>
        <p:txBody>
          <a:bodyPr wrap="square" lIns="0" tIns="0" rIns="0" bIns="0" rtlCol="0" anchor="t"/>
          <a:lstStyle/>
          <a:p>
            <a:pPr algn="l" indent="0" marL="0">
              <a:lnSpc>
                <a:spcPts val="2500"/>
              </a:lnSpc>
              <a:buNone/>
            </a:pPr>
            <a:r>
              <a:rPr lang="en-US" sz="1550" dirty="0">
                <a:solidFill>
                  <a:srgbClr val="C9D1D9"/>
                </a:solidFill>
                <a:latin typeface="Inter" pitchFamily="34" charset="0"/>
                <a:ea typeface="Inter" pitchFamily="34" charset="-122"/>
                <a:cs typeface="Inter" pitchFamily="34" charset="-120"/>
              </a:rPr>
              <a:t>Functional, security, and compliance testing vary by team.</a:t>
            </a:r>
            <a:endParaRPr lang="en-US" sz="1550" dirty="0"/>
          </a:p>
        </p:txBody>
      </p:sp>
      <p:sp>
        <p:nvSpPr>
          <p:cNvPr id="14" name="Shape 10"/>
          <p:cNvSpPr/>
          <p:nvPr/>
        </p:nvSpPr>
        <p:spPr>
          <a:xfrm>
            <a:off x="9621203" y="2337197"/>
            <a:ext cx="4215289" cy="2580084"/>
          </a:xfrm>
          <a:prstGeom prst="roundRect">
            <a:avLst>
              <a:gd name="adj" fmla="val 3231"/>
            </a:avLst>
          </a:prstGeom>
          <a:solidFill>
            <a:srgbClr val="352D52"/>
          </a:solidFill>
          <a:ln w="7620">
            <a:solidFill>
              <a:srgbClr val="4D4177"/>
            </a:solidFill>
            <a:prstDash val="solid"/>
          </a:ln>
        </p:spPr>
      </p:sp>
      <p:sp>
        <p:nvSpPr>
          <p:cNvPr id="15" name="Shape 11"/>
          <p:cNvSpPr/>
          <p:nvPr/>
        </p:nvSpPr>
        <p:spPr>
          <a:xfrm>
            <a:off x="9827181" y="2543175"/>
            <a:ext cx="595313" cy="595313"/>
          </a:xfrm>
          <a:prstGeom prst="roundRect">
            <a:avLst>
              <a:gd name="adj" fmla="val 15358451"/>
            </a:avLst>
          </a:prstGeom>
          <a:solidFill>
            <a:srgbClr val="4D4177"/>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892" y="2706767"/>
            <a:ext cx="267891" cy="267891"/>
          </a:xfrm>
          <a:prstGeom prst="rect">
            <a:avLst/>
          </a:prstGeom>
        </p:spPr>
      </p:pic>
      <p:sp>
        <p:nvSpPr>
          <p:cNvPr id="17" name="Text 12"/>
          <p:cNvSpPr/>
          <p:nvPr/>
        </p:nvSpPr>
        <p:spPr>
          <a:xfrm>
            <a:off x="9827181" y="3336846"/>
            <a:ext cx="2997756" cy="310158"/>
          </a:xfrm>
          <a:prstGeom prst="rect">
            <a:avLst/>
          </a:prstGeom>
          <a:noFill/>
          <a:ln/>
        </p:spPr>
        <p:txBody>
          <a:bodyPr wrap="none" lIns="0" tIns="0" rIns="0" bIns="0" rtlCol="0" anchor="t"/>
          <a:lstStyle/>
          <a:p>
            <a:pPr algn="l" indent="0" marL="0">
              <a:lnSpc>
                <a:spcPts val="2400"/>
              </a:lnSpc>
              <a:buNone/>
            </a:pPr>
            <a:r>
              <a:rPr lang="en-US" sz="1950" b="1" dirty="0">
                <a:solidFill>
                  <a:srgbClr val="C9D1D9"/>
                </a:solidFill>
                <a:latin typeface="Inter Bold" pitchFamily="34" charset="0"/>
                <a:ea typeface="Inter Bold" pitchFamily="34" charset="-122"/>
                <a:cs typeface="Inter Bold" pitchFamily="34" charset="-120"/>
              </a:rPr>
              <a:t>Terraform fragmentation</a:t>
            </a:r>
            <a:endParaRPr lang="en-US" sz="1950" dirty="0"/>
          </a:p>
        </p:txBody>
      </p:sp>
      <p:sp>
        <p:nvSpPr>
          <p:cNvPr id="18" name="Text 13"/>
          <p:cNvSpPr/>
          <p:nvPr/>
        </p:nvSpPr>
        <p:spPr>
          <a:xfrm>
            <a:off x="9827181" y="3766066"/>
            <a:ext cx="3803333" cy="635079"/>
          </a:xfrm>
          <a:prstGeom prst="rect">
            <a:avLst/>
          </a:prstGeom>
          <a:noFill/>
          <a:ln/>
        </p:spPr>
        <p:txBody>
          <a:bodyPr wrap="square" lIns="0" tIns="0" rIns="0" bIns="0" rtlCol="0" anchor="t"/>
          <a:lstStyle/>
          <a:p>
            <a:pPr algn="l" indent="0" marL="0">
              <a:lnSpc>
                <a:spcPts val="2500"/>
              </a:lnSpc>
              <a:buNone/>
            </a:pPr>
            <a:r>
              <a:rPr lang="en-US" sz="1550" dirty="0">
                <a:solidFill>
                  <a:srgbClr val="C9D1D9"/>
                </a:solidFill>
                <a:latin typeface="Inter" pitchFamily="34" charset="0"/>
                <a:ea typeface="Inter" pitchFamily="34" charset="-122"/>
                <a:cs typeface="Inter" pitchFamily="34" charset="-120"/>
              </a:rPr>
              <a:t>Inconsistent structure. Hard to onboard. Hard to validate. Hard to scale.</a:t>
            </a:r>
            <a:endParaRPr lang="en-US" sz="1550" dirty="0"/>
          </a:p>
        </p:txBody>
      </p:sp>
      <p:sp>
        <p:nvSpPr>
          <p:cNvPr id="19" name="Shape 14"/>
          <p:cNvSpPr/>
          <p:nvPr/>
        </p:nvSpPr>
        <p:spPr>
          <a:xfrm>
            <a:off x="793790" y="5115639"/>
            <a:ext cx="6422112" cy="2269927"/>
          </a:xfrm>
          <a:prstGeom prst="roundRect">
            <a:avLst>
              <a:gd name="adj" fmla="val 3672"/>
            </a:avLst>
          </a:prstGeom>
          <a:solidFill>
            <a:srgbClr val="352D52"/>
          </a:solidFill>
          <a:ln w="7620">
            <a:solidFill>
              <a:srgbClr val="4D4177"/>
            </a:solidFill>
            <a:prstDash val="solid"/>
          </a:ln>
        </p:spPr>
      </p:sp>
      <p:sp>
        <p:nvSpPr>
          <p:cNvPr id="20" name="Shape 15"/>
          <p:cNvSpPr/>
          <p:nvPr/>
        </p:nvSpPr>
        <p:spPr>
          <a:xfrm>
            <a:off x="999768" y="5321617"/>
            <a:ext cx="595313" cy="595313"/>
          </a:xfrm>
          <a:prstGeom prst="roundRect">
            <a:avLst>
              <a:gd name="adj" fmla="val 15358451"/>
            </a:avLst>
          </a:prstGeom>
          <a:solidFill>
            <a:srgbClr val="4D4177"/>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3479" y="5485209"/>
            <a:ext cx="267891" cy="267891"/>
          </a:xfrm>
          <a:prstGeom prst="rect">
            <a:avLst/>
          </a:prstGeom>
        </p:spPr>
      </p:pic>
      <p:sp>
        <p:nvSpPr>
          <p:cNvPr id="22" name="Text 16"/>
          <p:cNvSpPr/>
          <p:nvPr/>
        </p:nvSpPr>
        <p:spPr>
          <a:xfrm>
            <a:off x="999768" y="6115288"/>
            <a:ext cx="3674507" cy="310158"/>
          </a:xfrm>
          <a:prstGeom prst="rect">
            <a:avLst/>
          </a:prstGeom>
          <a:noFill/>
          <a:ln/>
        </p:spPr>
        <p:txBody>
          <a:bodyPr wrap="none" lIns="0" tIns="0" rIns="0" bIns="0" rtlCol="0" anchor="t"/>
          <a:lstStyle/>
          <a:p>
            <a:pPr algn="l" indent="0" marL="0">
              <a:lnSpc>
                <a:spcPts val="2400"/>
              </a:lnSpc>
              <a:buNone/>
            </a:pPr>
            <a:r>
              <a:rPr lang="en-US" sz="1950" b="1" dirty="0">
                <a:solidFill>
                  <a:srgbClr val="C9D1D9"/>
                </a:solidFill>
                <a:latin typeface="Inter Bold" pitchFamily="34" charset="0"/>
                <a:ea typeface="Inter Bold" pitchFamily="34" charset="-122"/>
                <a:cs typeface="Inter Bold" pitchFamily="34" charset="-120"/>
              </a:rPr>
              <a:t>Manual security interpretation</a:t>
            </a:r>
            <a:endParaRPr lang="en-US" sz="1950" dirty="0"/>
          </a:p>
        </p:txBody>
      </p:sp>
      <p:sp>
        <p:nvSpPr>
          <p:cNvPr id="23" name="Text 17"/>
          <p:cNvSpPr/>
          <p:nvPr/>
        </p:nvSpPr>
        <p:spPr>
          <a:xfrm>
            <a:off x="999768" y="6544508"/>
            <a:ext cx="6010156" cy="635079"/>
          </a:xfrm>
          <a:prstGeom prst="rect">
            <a:avLst/>
          </a:prstGeom>
          <a:noFill/>
          <a:ln/>
        </p:spPr>
        <p:txBody>
          <a:bodyPr wrap="square" lIns="0" tIns="0" rIns="0" bIns="0" rtlCol="0" anchor="t"/>
          <a:lstStyle/>
          <a:p>
            <a:pPr algn="l" indent="0" marL="0">
              <a:lnSpc>
                <a:spcPts val="2500"/>
              </a:lnSpc>
              <a:buNone/>
            </a:pPr>
            <a:r>
              <a:rPr lang="en-US" sz="1550" dirty="0">
                <a:solidFill>
                  <a:srgbClr val="C9D1D9"/>
                </a:solidFill>
                <a:latin typeface="Inter" pitchFamily="34" charset="0"/>
                <a:ea typeface="Inter" pitchFamily="34" charset="-122"/>
                <a:cs typeface="Inter" pitchFamily="34" charset="-120"/>
              </a:rPr>
              <a:t>STIGs, policy-as-code rules, and config restrictions require SME knowledge.</a:t>
            </a:r>
            <a:endParaRPr lang="en-US" sz="1550" dirty="0"/>
          </a:p>
        </p:txBody>
      </p:sp>
      <p:sp>
        <p:nvSpPr>
          <p:cNvPr id="24" name="Shape 18"/>
          <p:cNvSpPr/>
          <p:nvPr/>
        </p:nvSpPr>
        <p:spPr>
          <a:xfrm>
            <a:off x="7414260" y="5115639"/>
            <a:ext cx="6422231" cy="2269927"/>
          </a:xfrm>
          <a:prstGeom prst="roundRect">
            <a:avLst>
              <a:gd name="adj" fmla="val 3672"/>
            </a:avLst>
          </a:prstGeom>
          <a:solidFill>
            <a:srgbClr val="352D52"/>
          </a:solidFill>
          <a:ln w="7620">
            <a:solidFill>
              <a:srgbClr val="4D4177"/>
            </a:solidFill>
            <a:prstDash val="solid"/>
          </a:ln>
        </p:spPr>
      </p:sp>
      <p:sp>
        <p:nvSpPr>
          <p:cNvPr id="25" name="Shape 19"/>
          <p:cNvSpPr/>
          <p:nvPr/>
        </p:nvSpPr>
        <p:spPr>
          <a:xfrm>
            <a:off x="7620238" y="5321617"/>
            <a:ext cx="595313" cy="595313"/>
          </a:xfrm>
          <a:prstGeom prst="roundRect">
            <a:avLst>
              <a:gd name="adj" fmla="val 15358451"/>
            </a:avLst>
          </a:prstGeom>
          <a:solidFill>
            <a:srgbClr val="4D4177"/>
          </a:solidFill>
          <a:ln/>
        </p:spPr>
      </p:sp>
      <p:pic>
        <p:nvPicPr>
          <p:cNvPr id="2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3949" y="5485209"/>
            <a:ext cx="267891" cy="267891"/>
          </a:xfrm>
          <a:prstGeom prst="rect">
            <a:avLst/>
          </a:prstGeom>
        </p:spPr>
      </p:pic>
      <p:sp>
        <p:nvSpPr>
          <p:cNvPr id="27" name="Text 20"/>
          <p:cNvSpPr/>
          <p:nvPr/>
        </p:nvSpPr>
        <p:spPr>
          <a:xfrm>
            <a:off x="7620238" y="6115288"/>
            <a:ext cx="4611767" cy="310158"/>
          </a:xfrm>
          <a:prstGeom prst="rect">
            <a:avLst/>
          </a:prstGeom>
          <a:noFill/>
          <a:ln/>
        </p:spPr>
        <p:txBody>
          <a:bodyPr wrap="none" lIns="0" tIns="0" rIns="0" bIns="0" rtlCol="0" anchor="t"/>
          <a:lstStyle/>
          <a:p>
            <a:pPr algn="l" indent="0" marL="0">
              <a:lnSpc>
                <a:spcPts val="2400"/>
              </a:lnSpc>
              <a:buNone/>
            </a:pPr>
            <a:r>
              <a:rPr lang="en-US" sz="1950" b="1" dirty="0">
                <a:solidFill>
                  <a:srgbClr val="C9D1D9"/>
                </a:solidFill>
                <a:latin typeface="Inter Bold" pitchFamily="34" charset="0"/>
                <a:ea typeface="Inter Bold" pitchFamily="34" charset="-122"/>
                <a:cs typeface="Inter Bold" pitchFamily="34" charset="-120"/>
              </a:rPr>
              <a:t>High friction between LOBs &amp; platform</a:t>
            </a:r>
            <a:endParaRPr lang="en-US" sz="1950" dirty="0"/>
          </a:p>
        </p:txBody>
      </p:sp>
      <p:sp>
        <p:nvSpPr>
          <p:cNvPr id="28" name="Text 21"/>
          <p:cNvSpPr/>
          <p:nvPr/>
        </p:nvSpPr>
        <p:spPr>
          <a:xfrm>
            <a:off x="7620238" y="6544508"/>
            <a:ext cx="6010275" cy="635079"/>
          </a:xfrm>
          <a:prstGeom prst="rect">
            <a:avLst/>
          </a:prstGeom>
          <a:noFill/>
          <a:ln/>
        </p:spPr>
        <p:txBody>
          <a:bodyPr wrap="square" lIns="0" tIns="0" rIns="0" bIns="0" rtlCol="0" anchor="t"/>
          <a:lstStyle/>
          <a:p>
            <a:pPr algn="l" indent="0" marL="0">
              <a:lnSpc>
                <a:spcPts val="2500"/>
              </a:lnSpc>
              <a:buNone/>
            </a:pPr>
            <a:r>
              <a:rPr lang="en-US" sz="1550" dirty="0">
                <a:solidFill>
                  <a:srgbClr val="C9D1D9"/>
                </a:solidFill>
                <a:latin typeface="Inter" pitchFamily="34" charset="0"/>
                <a:ea typeface="Inter" pitchFamily="34" charset="-122"/>
                <a:cs typeface="Inter" pitchFamily="34" charset="-120"/>
              </a:rPr>
              <a:t>LOBs don’t know what platform can provide; Platform doesn’t know what LOBs actually need.</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545783"/>
            <a:ext cx="5581769" cy="527090"/>
          </a:xfrm>
          <a:prstGeom prst="rect">
            <a:avLst/>
          </a:prstGeom>
          <a:noFill/>
          <a:ln/>
        </p:spPr>
        <p:txBody>
          <a:bodyPr wrap="none" lIns="0" tIns="0" rIns="0" bIns="0" rtlCol="0" anchor="t"/>
          <a:lstStyle/>
          <a:p>
            <a:pPr algn="l" indent="0" marL="0">
              <a:lnSpc>
                <a:spcPts val="4150"/>
              </a:lnSpc>
              <a:buNone/>
            </a:pPr>
            <a:r>
              <a:rPr lang="en-US" sz="3300" b="1" dirty="0">
                <a:solidFill>
                  <a:srgbClr val="008A00"/>
                </a:solidFill>
                <a:latin typeface="Inter Bold" pitchFamily="34" charset="0"/>
                <a:ea typeface="Inter Bold" pitchFamily="34" charset="-122"/>
                <a:cs typeface="Inter Bold" pitchFamily="34" charset="-120"/>
              </a:rPr>
              <a:t>TAP Architecture Overview</a:t>
            </a:r>
            <a:endParaRPr lang="en-US" sz="3300" dirty="0"/>
          </a:p>
        </p:txBody>
      </p:sp>
      <p:sp>
        <p:nvSpPr>
          <p:cNvPr id="3" name="Text 1"/>
          <p:cNvSpPr/>
          <p:nvPr/>
        </p:nvSpPr>
        <p:spPr>
          <a:xfrm>
            <a:off x="793790" y="1494473"/>
            <a:ext cx="3236714" cy="263485"/>
          </a:xfrm>
          <a:prstGeom prst="rect">
            <a:avLst/>
          </a:prstGeom>
          <a:noFill/>
          <a:ln/>
        </p:spPr>
        <p:txBody>
          <a:bodyPr wrap="none" lIns="0" tIns="0" rIns="0" bIns="0" rtlCol="0" anchor="t"/>
          <a:lstStyle/>
          <a:p>
            <a:pPr algn="l" indent="0" marL="0">
              <a:lnSpc>
                <a:spcPts val="2050"/>
              </a:lnSpc>
              <a:buNone/>
            </a:pPr>
            <a:r>
              <a:rPr lang="en-US" sz="1650" b="1" dirty="0">
                <a:solidFill>
                  <a:srgbClr val="008A00"/>
                </a:solidFill>
                <a:latin typeface="Inter Bold" pitchFamily="34" charset="0"/>
                <a:ea typeface="Inter Bold" pitchFamily="34" charset="-122"/>
                <a:cs typeface="Inter Bold" pitchFamily="34" charset="-120"/>
              </a:rPr>
              <a:t>TAP Platform: Unified Guidance</a:t>
            </a:r>
            <a:endParaRPr lang="en-US" sz="1650" dirty="0"/>
          </a:p>
        </p:txBody>
      </p:sp>
      <p:sp>
        <p:nvSpPr>
          <p:cNvPr id="4" name="Text 2"/>
          <p:cNvSpPr/>
          <p:nvPr/>
        </p:nvSpPr>
        <p:spPr>
          <a:xfrm>
            <a:off x="793790" y="1926550"/>
            <a:ext cx="6315670" cy="674608"/>
          </a:xfrm>
          <a:prstGeom prst="rect">
            <a:avLst/>
          </a:prstGeom>
          <a:noFill/>
          <a:ln/>
        </p:spPr>
        <p:txBody>
          <a:bodyPr wrap="square" lIns="0" tIns="0" rIns="0" bIns="0" rtlCol="0" anchor="t"/>
          <a:lstStyle/>
          <a:p>
            <a:pPr algn="l" indent="0" marL="0">
              <a:lnSpc>
                <a:spcPts val="2650"/>
              </a:lnSpc>
              <a:buNone/>
            </a:pPr>
            <a:r>
              <a:rPr lang="en-US" sz="1650" dirty="0">
                <a:solidFill>
                  <a:srgbClr val="C9D1D9"/>
                </a:solidFill>
                <a:latin typeface="Inter" pitchFamily="34" charset="0"/>
                <a:ea typeface="Inter" pitchFamily="34" charset="-122"/>
                <a:cs typeface="Inter" pitchFamily="34" charset="-120"/>
              </a:rPr>
              <a:t>TAP delivers consistent cloud and platform decision guidance across the enterprise.</a:t>
            </a:r>
            <a:endParaRPr lang="en-US" sz="1650" dirty="0"/>
          </a:p>
        </p:txBody>
      </p:sp>
      <p:sp>
        <p:nvSpPr>
          <p:cNvPr id="5" name="Text 3"/>
          <p:cNvSpPr/>
          <p:nvPr/>
        </p:nvSpPr>
        <p:spPr>
          <a:xfrm>
            <a:off x="793790" y="2769751"/>
            <a:ext cx="2108716" cy="263485"/>
          </a:xfrm>
          <a:prstGeom prst="rect">
            <a:avLst/>
          </a:prstGeom>
          <a:noFill/>
          <a:ln/>
        </p:spPr>
        <p:txBody>
          <a:bodyPr wrap="none" lIns="0" tIns="0" rIns="0" bIns="0" rtlCol="0" anchor="t"/>
          <a:lstStyle/>
          <a:p>
            <a:pPr algn="l" indent="0" marL="0">
              <a:lnSpc>
                <a:spcPts val="2050"/>
              </a:lnSpc>
              <a:buNone/>
            </a:pPr>
            <a:r>
              <a:rPr lang="en-US" sz="1650" b="1" dirty="0">
                <a:solidFill>
                  <a:srgbClr val="008A00"/>
                </a:solidFill>
                <a:latin typeface="Inter Bold" pitchFamily="34" charset="0"/>
                <a:ea typeface="Inter Bold" pitchFamily="34" charset="-122"/>
                <a:cs typeface="Inter Bold" pitchFamily="34" charset="-120"/>
              </a:rPr>
              <a:t>Advisor Layer</a:t>
            </a:r>
            <a:endParaRPr lang="en-US" sz="1650" dirty="0"/>
          </a:p>
        </p:txBody>
      </p:sp>
      <p:sp>
        <p:nvSpPr>
          <p:cNvPr id="6" name="Text 4"/>
          <p:cNvSpPr/>
          <p:nvPr/>
        </p:nvSpPr>
        <p:spPr>
          <a:xfrm>
            <a:off x="793790" y="3201829"/>
            <a:ext cx="6315670" cy="674608"/>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C9D1D9"/>
                </a:solidFill>
                <a:latin typeface="Inter" pitchFamily="34" charset="0"/>
                <a:ea typeface="Inter" pitchFamily="34" charset="-122"/>
                <a:cs typeface="Inter" pitchFamily="34" charset="-120"/>
              </a:rPr>
              <a:t>TCA (Cloud Advisor)</a:t>
            </a:r>
            <a:pPr algn="l" indent="0" marL="0">
              <a:lnSpc>
                <a:spcPts val="2100"/>
              </a:lnSpc>
              <a:buNone/>
            </a:pPr>
            <a:r>
              <a:rPr lang="en-US" sz="1300" dirty="0">
                <a:solidFill>
                  <a:srgbClr val="C9D1D9"/>
                </a:solidFill>
                <a:latin typeface="Inter" pitchFamily="34" charset="0"/>
                <a:ea typeface="Inter" pitchFamily="34" charset="-122"/>
                <a:cs typeface="Inter" pitchFamily="34" charset="-120"/>
              </a:rPr>
              <a:t>: Cloud-specific guidance &amp; best practices.</a:t>
            </a:r>
            <a:endParaRPr lang="en-US" sz="1300" dirty="0"/>
          </a:p>
        </p:txBody>
      </p:sp>
      <p:sp>
        <p:nvSpPr>
          <p:cNvPr id="7" name="Text 5"/>
          <p:cNvSpPr/>
          <p:nvPr/>
        </p:nvSpPr>
        <p:spPr>
          <a:xfrm>
            <a:off x="793790" y="3935373"/>
            <a:ext cx="6315670" cy="674608"/>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C9D1D9"/>
                </a:solidFill>
                <a:latin typeface="Inter" pitchFamily="34" charset="0"/>
                <a:ea typeface="Inter" pitchFamily="34" charset="-122"/>
                <a:cs typeface="Inter" pitchFamily="34" charset="-120"/>
              </a:rPr>
              <a:t>TPEA (Platform Engineering Advisor)</a:t>
            </a:r>
            <a:pPr algn="l" indent="0" marL="0">
              <a:lnSpc>
                <a:spcPts val="2100"/>
              </a:lnSpc>
              <a:buNone/>
            </a:pPr>
            <a:r>
              <a:rPr lang="en-US" sz="1300" dirty="0">
                <a:solidFill>
                  <a:srgbClr val="C9D1D9"/>
                </a:solidFill>
                <a:latin typeface="Inter" pitchFamily="34" charset="0"/>
                <a:ea typeface="Inter" pitchFamily="34" charset="-122"/>
                <a:cs typeface="Inter" pitchFamily="34" charset="-120"/>
              </a:rPr>
              <a:t>: Platform engineering expertise &amp; architectural standards.</a:t>
            </a:r>
            <a:endParaRPr lang="en-US" sz="1300" dirty="0"/>
          </a:p>
        </p:txBody>
      </p:sp>
      <p:sp>
        <p:nvSpPr>
          <p:cNvPr id="8" name="Text 6"/>
          <p:cNvSpPr/>
          <p:nvPr/>
        </p:nvSpPr>
        <p:spPr>
          <a:xfrm>
            <a:off x="793790" y="4778573"/>
            <a:ext cx="2126337" cy="263485"/>
          </a:xfrm>
          <a:prstGeom prst="rect">
            <a:avLst/>
          </a:prstGeom>
          <a:noFill/>
          <a:ln/>
        </p:spPr>
        <p:txBody>
          <a:bodyPr wrap="none" lIns="0" tIns="0" rIns="0" bIns="0" rtlCol="0" anchor="t"/>
          <a:lstStyle/>
          <a:p>
            <a:pPr algn="l" indent="0" marL="0">
              <a:lnSpc>
                <a:spcPts val="2050"/>
              </a:lnSpc>
              <a:buNone/>
            </a:pPr>
            <a:r>
              <a:rPr lang="en-US" sz="1650" b="1" dirty="0">
                <a:solidFill>
                  <a:srgbClr val="008A00"/>
                </a:solidFill>
                <a:latin typeface="Inter Bold" pitchFamily="34" charset="0"/>
                <a:ea typeface="Inter Bold" pitchFamily="34" charset="-122"/>
                <a:cs typeface="Inter Bold" pitchFamily="34" charset="-120"/>
              </a:rPr>
              <a:t>Platform Intelligence</a:t>
            </a:r>
            <a:endParaRPr lang="en-US" sz="1650" dirty="0"/>
          </a:p>
        </p:txBody>
      </p:sp>
      <p:sp>
        <p:nvSpPr>
          <p:cNvPr id="9" name="Text 7"/>
          <p:cNvSpPr/>
          <p:nvPr/>
        </p:nvSpPr>
        <p:spPr>
          <a:xfrm>
            <a:off x="793790" y="5210651"/>
            <a:ext cx="6315670" cy="674608"/>
          </a:xfrm>
          <a:prstGeom prst="rect">
            <a:avLst/>
          </a:prstGeom>
          <a:noFill/>
          <a:ln/>
        </p:spPr>
        <p:txBody>
          <a:bodyPr wrap="square" lIns="0" tIns="0" rIns="0" bIns="0" rtlCol="0" anchor="t"/>
          <a:lstStyle/>
          <a:p>
            <a:pPr algn="l" indent="0" marL="0">
              <a:lnSpc>
                <a:spcPts val="2650"/>
              </a:lnSpc>
              <a:buNone/>
            </a:pPr>
            <a:r>
              <a:rPr lang="en-US" sz="1650" dirty="0">
                <a:solidFill>
                  <a:srgbClr val="C9D1D9"/>
                </a:solidFill>
                <a:latin typeface="Inter" pitchFamily="34" charset="0"/>
                <a:ea typeface="Inter" pitchFamily="34" charset="-122"/>
                <a:cs typeface="Inter" pitchFamily="34" charset="-120"/>
              </a:rPr>
              <a:t>The core reasoning engine, using LLMs and intelligent reasoning for contextual guidance.</a:t>
            </a:r>
            <a:endParaRPr lang="en-US" sz="1650" dirty="0"/>
          </a:p>
        </p:txBody>
      </p:sp>
      <p:sp>
        <p:nvSpPr>
          <p:cNvPr id="10" name="Text 8"/>
          <p:cNvSpPr/>
          <p:nvPr/>
        </p:nvSpPr>
        <p:spPr>
          <a:xfrm>
            <a:off x="7528560" y="1494473"/>
            <a:ext cx="3488174" cy="263485"/>
          </a:xfrm>
          <a:prstGeom prst="rect">
            <a:avLst/>
          </a:prstGeom>
          <a:noFill/>
          <a:ln/>
        </p:spPr>
        <p:txBody>
          <a:bodyPr wrap="none" lIns="0" tIns="0" rIns="0" bIns="0" rtlCol="0" anchor="t"/>
          <a:lstStyle/>
          <a:p>
            <a:pPr algn="l" indent="0" marL="0">
              <a:lnSpc>
                <a:spcPts val="2050"/>
              </a:lnSpc>
              <a:buNone/>
            </a:pPr>
            <a:r>
              <a:rPr lang="en-US" sz="1650" b="1" dirty="0">
                <a:solidFill>
                  <a:srgbClr val="008A00"/>
                </a:solidFill>
                <a:latin typeface="Inter Bold" pitchFamily="34" charset="0"/>
                <a:ea typeface="Inter Bold" pitchFamily="34" charset="-122"/>
                <a:cs typeface="Inter Bold" pitchFamily="34" charset="-120"/>
              </a:rPr>
              <a:t>Agent Layer: Six Core Capabilities</a:t>
            </a:r>
            <a:endParaRPr lang="en-US" sz="1650" dirty="0"/>
          </a:p>
        </p:txBody>
      </p:sp>
      <p:sp>
        <p:nvSpPr>
          <p:cNvPr id="11" name="Text 9"/>
          <p:cNvSpPr/>
          <p:nvPr/>
        </p:nvSpPr>
        <p:spPr>
          <a:xfrm>
            <a:off x="7528560" y="1926550"/>
            <a:ext cx="6315670" cy="674608"/>
          </a:xfrm>
          <a:prstGeom prst="rect">
            <a:avLst/>
          </a:prstGeom>
          <a:noFill/>
          <a:ln/>
        </p:spPr>
        <p:txBody>
          <a:bodyPr wrap="square" lIns="0" tIns="0" rIns="0" bIns="0" rtlCol="0" anchor="t"/>
          <a:lstStyle/>
          <a:p>
            <a:pPr algn="l" marL="342900" indent="-342900">
              <a:lnSpc>
                <a:spcPts val="2100"/>
              </a:lnSpc>
              <a:buSzPct val="100000"/>
              <a:buFont typeface="+mj-lt"/>
              <a:buAutoNum type="arabicPeriod" startAt="1"/>
            </a:pPr>
            <a:r>
              <a:rPr lang="en-US" sz="1300" b="1" dirty="0">
                <a:solidFill>
                  <a:srgbClr val="C9D1D9"/>
                </a:solidFill>
                <a:latin typeface="Inter" pitchFamily="34" charset="0"/>
                <a:ea typeface="Inter" pitchFamily="34" charset="-122"/>
                <a:cs typeface="Inter" pitchFamily="34" charset="-120"/>
              </a:rPr>
              <a:t>Compatibility &amp; Alignment</a:t>
            </a:r>
            <a:pPr algn="l" indent="0" marL="0">
              <a:lnSpc>
                <a:spcPts val="2100"/>
              </a:lnSpc>
              <a:buNone/>
            </a:pPr>
            <a:r>
              <a:rPr lang="en-US" sz="1300" dirty="0">
                <a:solidFill>
                  <a:srgbClr val="C9D1D9"/>
                </a:solidFill>
                <a:latin typeface="Inter" pitchFamily="34" charset="0"/>
                <a:ea typeface="Inter" pitchFamily="34" charset="-122"/>
                <a:cs typeface="Inter" pitchFamily="34" charset="-120"/>
              </a:rPr>
              <a:t>: Enterprise standards adherence.</a:t>
            </a:r>
            <a:endParaRPr lang="en-US" sz="1300" dirty="0"/>
          </a:p>
        </p:txBody>
      </p:sp>
      <p:sp>
        <p:nvSpPr>
          <p:cNvPr id="12" name="Text 10"/>
          <p:cNvSpPr/>
          <p:nvPr/>
        </p:nvSpPr>
        <p:spPr>
          <a:xfrm>
            <a:off x="7528560" y="2660094"/>
            <a:ext cx="6315670" cy="674608"/>
          </a:xfrm>
          <a:prstGeom prst="rect">
            <a:avLst/>
          </a:prstGeom>
          <a:noFill/>
          <a:ln/>
        </p:spPr>
        <p:txBody>
          <a:bodyPr wrap="square" lIns="0" tIns="0" rIns="0" bIns="0" rtlCol="0" anchor="t"/>
          <a:lstStyle/>
          <a:p>
            <a:pPr algn="l" marL="342900" indent="-342900">
              <a:lnSpc>
                <a:spcPts val="2100"/>
              </a:lnSpc>
              <a:buSzPct val="100000"/>
              <a:buFont typeface="+mj-lt"/>
              <a:buAutoNum type="arabicPeriod" startAt="2"/>
            </a:pPr>
            <a:r>
              <a:rPr lang="en-US" sz="1300" b="1" dirty="0">
                <a:solidFill>
                  <a:srgbClr val="C9D1D9"/>
                </a:solidFill>
                <a:latin typeface="Inter" pitchFamily="34" charset="0"/>
                <a:ea typeface="Inter" pitchFamily="34" charset="-122"/>
                <a:cs typeface="Inter" pitchFamily="34" charset="-120"/>
              </a:rPr>
              <a:t>Blueprinting &amp; Planning</a:t>
            </a:r>
            <a:pPr algn="l" indent="0" marL="0">
              <a:lnSpc>
                <a:spcPts val="2100"/>
              </a:lnSpc>
              <a:buNone/>
            </a:pPr>
            <a:r>
              <a:rPr lang="en-US" sz="1300" dirty="0">
                <a:solidFill>
                  <a:srgbClr val="C9D1D9"/>
                </a:solidFill>
                <a:latin typeface="Inter" pitchFamily="34" charset="0"/>
                <a:ea typeface="Inter" pitchFamily="34" charset="-122"/>
                <a:cs typeface="Inter" pitchFamily="34" charset="-120"/>
              </a:rPr>
              <a:t>: Generates architectural plans and deployment specs. </a:t>
            </a:r>
            <a:endParaRPr lang="en-US" sz="1300" dirty="0"/>
          </a:p>
        </p:txBody>
      </p:sp>
      <p:sp>
        <p:nvSpPr>
          <p:cNvPr id="13" name="Text 11"/>
          <p:cNvSpPr/>
          <p:nvPr/>
        </p:nvSpPr>
        <p:spPr>
          <a:xfrm>
            <a:off x="7528560" y="3393638"/>
            <a:ext cx="6315670" cy="674608"/>
          </a:xfrm>
          <a:prstGeom prst="rect">
            <a:avLst/>
          </a:prstGeom>
          <a:noFill/>
          <a:ln/>
        </p:spPr>
        <p:txBody>
          <a:bodyPr wrap="square" lIns="0" tIns="0" rIns="0" bIns="0" rtlCol="0" anchor="t"/>
          <a:lstStyle/>
          <a:p>
            <a:pPr algn="l" marL="342900" indent="-342900">
              <a:lnSpc>
                <a:spcPts val="2100"/>
              </a:lnSpc>
              <a:buSzPct val="100000"/>
              <a:buFont typeface="+mj-lt"/>
              <a:buAutoNum type="arabicPeriod" startAt="3"/>
            </a:pPr>
            <a:r>
              <a:rPr lang="en-US" sz="1300" b="1" dirty="0">
                <a:solidFill>
                  <a:srgbClr val="C9D1D9"/>
                </a:solidFill>
                <a:latin typeface="Inter" pitchFamily="34" charset="0"/>
                <a:ea typeface="Inter" pitchFamily="34" charset="-122"/>
                <a:cs typeface="Inter" pitchFamily="34" charset="-120"/>
              </a:rPr>
              <a:t>Modernization &amp; Transformation</a:t>
            </a:r>
            <a:pPr algn="l" indent="0" marL="0">
              <a:lnSpc>
                <a:spcPts val="2100"/>
              </a:lnSpc>
              <a:buNone/>
            </a:pPr>
            <a:r>
              <a:rPr lang="en-US" sz="1300" dirty="0">
                <a:solidFill>
                  <a:srgbClr val="C9D1D9"/>
                </a:solidFill>
                <a:latin typeface="Inter" pitchFamily="34" charset="0"/>
                <a:ea typeface="Inter" pitchFamily="34" charset="-122"/>
                <a:cs typeface="Inter" pitchFamily="34" charset="-120"/>
              </a:rPr>
              <a:t>: Guides legacy system transitions &amp; cloud transformation.</a:t>
            </a:r>
            <a:endParaRPr lang="en-US" sz="1300" dirty="0"/>
          </a:p>
        </p:txBody>
      </p:sp>
      <p:sp>
        <p:nvSpPr>
          <p:cNvPr id="14" name="Text 12"/>
          <p:cNvSpPr/>
          <p:nvPr/>
        </p:nvSpPr>
        <p:spPr>
          <a:xfrm>
            <a:off x="7528560" y="4127183"/>
            <a:ext cx="6315670" cy="674608"/>
          </a:xfrm>
          <a:prstGeom prst="rect">
            <a:avLst/>
          </a:prstGeom>
          <a:noFill/>
          <a:ln/>
        </p:spPr>
        <p:txBody>
          <a:bodyPr wrap="square" lIns="0" tIns="0" rIns="0" bIns="0" rtlCol="0" anchor="t"/>
          <a:lstStyle/>
          <a:p>
            <a:pPr algn="l" marL="342900" indent="-342900">
              <a:lnSpc>
                <a:spcPts val="2100"/>
              </a:lnSpc>
              <a:buSzPct val="100000"/>
              <a:buFont typeface="+mj-lt"/>
              <a:buAutoNum type="arabicPeriod" startAt="4"/>
            </a:pPr>
            <a:r>
              <a:rPr lang="en-US" sz="1300" b="1" dirty="0">
                <a:solidFill>
                  <a:srgbClr val="C9D1D9"/>
                </a:solidFill>
                <a:latin typeface="Inter" pitchFamily="34" charset="0"/>
                <a:ea typeface="Inter" pitchFamily="34" charset="-122"/>
                <a:cs typeface="Inter" pitchFamily="34" charset="-120"/>
              </a:rPr>
              <a:t>Assurance &amp; Quality</a:t>
            </a:r>
            <a:pPr algn="l" indent="0" marL="0">
              <a:lnSpc>
                <a:spcPts val="2100"/>
              </a:lnSpc>
              <a:buNone/>
            </a:pPr>
            <a:r>
              <a:rPr lang="en-US" sz="1300" dirty="0">
                <a:solidFill>
                  <a:srgbClr val="C9D1D9"/>
                </a:solidFill>
                <a:latin typeface="Inter" pitchFamily="34" charset="0"/>
                <a:ea typeface="Inter" pitchFamily="34" charset="-122"/>
                <a:cs typeface="Inter" pitchFamily="34" charset="-120"/>
              </a:rPr>
              <a:t>: Validates compliance, security, &amp; quality.</a:t>
            </a:r>
            <a:endParaRPr lang="en-US" sz="1300" dirty="0"/>
          </a:p>
        </p:txBody>
      </p:sp>
      <p:sp>
        <p:nvSpPr>
          <p:cNvPr id="15" name="Text 13"/>
          <p:cNvSpPr/>
          <p:nvPr/>
        </p:nvSpPr>
        <p:spPr>
          <a:xfrm>
            <a:off x="7528560" y="4860727"/>
            <a:ext cx="6315670" cy="674608"/>
          </a:xfrm>
          <a:prstGeom prst="rect">
            <a:avLst/>
          </a:prstGeom>
          <a:noFill/>
          <a:ln/>
        </p:spPr>
        <p:txBody>
          <a:bodyPr wrap="square" lIns="0" tIns="0" rIns="0" bIns="0" rtlCol="0" anchor="t"/>
          <a:lstStyle/>
          <a:p>
            <a:pPr algn="l" marL="342900" indent="-342900">
              <a:lnSpc>
                <a:spcPts val="2100"/>
              </a:lnSpc>
              <a:buSzPct val="100000"/>
              <a:buFont typeface="+mj-lt"/>
              <a:buAutoNum type="arabicPeriod" startAt="5"/>
            </a:pPr>
            <a:r>
              <a:rPr lang="en-US" sz="1300" b="1" dirty="0">
                <a:solidFill>
                  <a:srgbClr val="C9D1D9"/>
                </a:solidFill>
                <a:latin typeface="Inter" pitchFamily="34" charset="0"/>
                <a:ea typeface="Inter" pitchFamily="34" charset="-122"/>
                <a:cs typeface="Inter" pitchFamily="34" charset="-120"/>
              </a:rPr>
              <a:t>Governance &amp; Compliance</a:t>
            </a:r>
            <a:pPr algn="l" indent="0" marL="0">
              <a:lnSpc>
                <a:spcPts val="2100"/>
              </a:lnSpc>
              <a:buNone/>
            </a:pPr>
            <a:r>
              <a:rPr lang="en-US" sz="1300" dirty="0">
                <a:solidFill>
                  <a:srgbClr val="C9D1D9"/>
                </a:solidFill>
                <a:latin typeface="Inter" pitchFamily="34" charset="0"/>
                <a:ea typeface="Inter" pitchFamily="34" charset="-122"/>
                <a:cs typeface="Inter" pitchFamily="34" charset="-120"/>
              </a:rPr>
              <a:t>: Enforces policies, STIGs, &amp; regulatory requirements.</a:t>
            </a:r>
            <a:endParaRPr lang="en-US" sz="1300" dirty="0"/>
          </a:p>
        </p:txBody>
      </p:sp>
      <p:sp>
        <p:nvSpPr>
          <p:cNvPr id="16" name="Text 14"/>
          <p:cNvSpPr/>
          <p:nvPr/>
        </p:nvSpPr>
        <p:spPr>
          <a:xfrm>
            <a:off x="7528560" y="5594271"/>
            <a:ext cx="6315670" cy="674608"/>
          </a:xfrm>
          <a:prstGeom prst="rect">
            <a:avLst/>
          </a:prstGeom>
          <a:noFill/>
          <a:ln/>
        </p:spPr>
        <p:txBody>
          <a:bodyPr wrap="square" lIns="0" tIns="0" rIns="0" bIns="0" rtlCol="0" anchor="t"/>
          <a:lstStyle/>
          <a:p>
            <a:pPr algn="l" marL="342900" indent="-342900">
              <a:lnSpc>
                <a:spcPts val="2100"/>
              </a:lnSpc>
              <a:buSzPct val="100000"/>
              <a:buFont typeface="+mj-lt"/>
              <a:buAutoNum type="arabicPeriod" startAt="6"/>
            </a:pPr>
            <a:r>
              <a:rPr lang="en-US" sz="1300" b="1" dirty="0">
                <a:solidFill>
                  <a:srgbClr val="C9D1D9"/>
                </a:solidFill>
                <a:latin typeface="Inter" pitchFamily="34" charset="0"/>
                <a:ea typeface="Inter" pitchFamily="34" charset="-122"/>
                <a:cs typeface="Inter" pitchFamily="34" charset="-120"/>
              </a:rPr>
              <a:t>Provisioning &amp; Orchestration: </a:t>
            </a:r>
            <a:pPr algn="l" indent="0" marL="0">
              <a:lnSpc>
                <a:spcPts val="2100"/>
              </a:lnSpc>
              <a:buNone/>
            </a:pPr>
            <a:r>
              <a:rPr lang="en-US" sz="1300" dirty="0">
                <a:solidFill>
                  <a:srgbClr val="C9D1D9"/>
                </a:solidFill>
                <a:latin typeface="Inter" pitchFamily="34" charset="0"/>
                <a:ea typeface="Inter" pitchFamily="34" charset="-122"/>
                <a:cs typeface="Inter" pitchFamily="34" charset="-120"/>
              </a:rPr>
              <a:t>Consumes deployment specs to coordinate with external execution systems</a:t>
            </a:r>
            <a:endParaRPr lang="en-US" sz="1300" dirty="0"/>
          </a:p>
        </p:txBody>
      </p:sp>
      <p:sp>
        <p:nvSpPr>
          <p:cNvPr id="17" name="Text 15"/>
          <p:cNvSpPr/>
          <p:nvPr/>
        </p:nvSpPr>
        <p:spPr>
          <a:xfrm>
            <a:off x="793790" y="6580823"/>
            <a:ext cx="3316248" cy="263485"/>
          </a:xfrm>
          <a:prstGeom prst="rect">
            <a:avLst/>
          </a:prstGeom>
          <a:noFill/>
          <a:ln/>
        </p:spPr>
        <p:txBody>
          <a:bodyPr wrap="none" lIns="0" tIns="0" rIns="0" bIns="0" rtlCol="0" anchor="t"/>
          <a:lstStyle/>
          <a:p>
            <a:pPr algn="l" indent="0" marL="0">
              <a:lnSpc>
                <a:spcPts val="2050"/>
              </a:lnSpc>
              <a:buNone/>
            </a:pPr>
            <a:r>
              <a:rPr lang="en-US" sz="1650" b="1" dirty="0">
                <a:solidFill>
                  <a:srgbClr val="008A00"/>
                </a:solidFill>
                <a:latin typeface="Inter Bold" pitchFamily="34" charset="0"/>
                <a:ea typeface="Inter Bold" pitchFamily="34" charset="-122"/>
                <a:cs typeface="Inter Bold" pitchFamily="34" charset="-120"/>
              </a:rPr>
              <a:t>Everything-as-Code Foundation</a:t>
            </a:r>
            <a:endParaRPr lang="en-US" sz="1650" dirty="0"/>
          </a:p>
        </p:txBody>
      </p:sp>
      <p:sp>
        <p:nvSpPr>
          <p:cNvPr id="18" name="Text 16"/>
          <p:cNvSpPr/>
          <p:nvPr/>
        </p:nvSpPr>
        <p:spPr>
          <a:xfrm>
            <a:off x="793790" y="7097316"/>
            <a:ext cx="13042821" cy="269915"/>
          </a:xfrm>
          <a:prstGeom prst="rect">
            <a:avLst/>
          </a:prstGeom>
          <a:noFill/>
          <a:ln/>
        </p:spPr>
        <p:txBody>
          <a:bodyPr wrap="none" lIns="0" tIns="0" rIns="0" bIns="0" rtlCol="0" anchor="t"/>
          <a:lstStyle/>
          <a:p>
            <a:pPr algn="l" indent="0" marL="0">
              <a:lnSpc>
                <a:spcPts val="2100"/>
              </a:lnSpc>
              <a:buNone/>
            </a:pPr>
            <a:r>
              <a:rPr lang="en-US" sz="1300" dirty="0">
                <a:solidFill>
                  <a:srgbClr val="C9D1D9"/>
                </a:solidFill>
                <a:latin typeface="Inter" pitchFamily="34" charset="0"/>
                <a:ea typeface="Inter" pitchFamily="34" charset="-122"/>
                <a:cs typeface="Inter" pitchFamily="34" charset="-120"/>
              </a:rPr>
              <a:t>Foundational layer: Terraform, policy-as-code, automated workflows, STIGs, documentation, CMDB integration – powering all TAP capabilities.</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33770"/>
            <a:ext cx="4769763" cy="465177"/>
          </a:xfrm>
          <a:prstGeom prst="rect">
            <a:avLst/>
          </a:prstGeom>
          <a:noFill/>
          <a:ln/>
        </p:spPr>
        <p:txBody>
          <a:bodyPr wrap="none" lIns="0" tIns="0" rIns="0" bIns="0" rtlCol="0" anchor="t"/>
          <a:lstStyle/>
          <a:p>
            <a:pPr algn="l" indent="0" marL="0">
              <a:lnSpc>
                <a:spcPts val="3650"/>
              </a:lnSpc>
              <a:buNone/>
            </a:pPr>
            <a:r>
              <a:rPr lang="en-US" sz="2900" b="1" dirty="0">
                <a:solidFill>
                  <a:srgbClr val="008A00"/>
                </a:solidFill>
                <a:latin typeface="Inter Bold" pitchFamily="34" charset="0"/>
                <a:ea typeface="Inter Bold" pitchFamily="34" charset="-122"/>
                <a:cs typeface="Inter Bold" pitchFamily="34" charset="-120"/>
              </a:rPr>
              <a:t>The Six Agent Capabilities</a:t>
            </a:r>
            <a:endParaRPr lang="en-US" sz="2900" dirty="0"/>
          </a:p>
        </p:txBody>
      </p:sp>
      <p:sp>
        <p:nvSpPr>
          <p:cNvPr id="3" name="Text 1"/>
          <p:cNvSpPr/>
          <p:nvPr/>
        </p:nvSpPr>
        <p:spPr>
          <a:xfrm>
            <a:off x="793790" y="1158478"/>
            <a:ext cx="8893969" cy="372070"/>
          </a:xfrm>
          <a:prstGeom prst="rect">
            <a:avLst/>
          </a:prstGeom>
          <a:noFill/>
          <a:ln/>
        </p:spPr>
        <p:txBody>
          <a:bodyPr wrap="none" lIns="0" tIns="0" rIns="0" bIns="0" rtlCol="0" anchor="t"/>
          <a:lstStyle/>
          <a:p>
            <a:pPr algn="l" indent="0" marL="0">
              <a:lnSpc>
                <a:spcPts val="2900"/>
              </a:lnSpc>
              <a:buNone/>
            </a:pPr>
            <a:r>
              <a:rPr lang="en-US" sz="2300" b="1" dirty="0">
                <a:solidFill>
                  <a:srgbClr val="4D4177"/>
                </a:solidFill>
                <a:latin typeface="Inter Bold" pitchFamily="34" charset="0"/>
                <a:ea typeface="Inter Bold" pitchFamily="34" charset="-122"/>
                <a:cs typeface="Inter Bold" pitchFamily="34" charset="-120"/>
              </a:rPr>
              <a:t>Autonomous engines that power both Advisors (TCA + TPEA)</a:t>
            </a:r>
            <a:endParaRPr lang="en-US" sz="2300" dirty="0"/>
          </a:p>
        </p:txBody>
      </p:sp>
      <p:sp>
        <p:nvSpPr>
          <p:cNvPr id="4" name="Shape 2"/>
          <p:cNvSpPr/>
          <p:nvPr/>
        </p:nvSpPr>
        <p:spPr>
          <a:xfrm>
            <a:off x="793790" y="1977033"/>
            <a:ext cx="4248388" cy="2623304"/>
          </a:xfrm>
          <a:prstGeom prst="roundRect">
            <a:avLst>
              <a:gd name="adj" fmla="val 2789"/>
            </a:avLst>
          </a:prstGeom>
          <a:solidFill>
            <a:srgbClr val="1F1F2E"/>
          </a:solidFill>
          <a:ln/>
        </p:spPr>
      </p:sp>
      <p:sp>
        <p:nvSpPr>
          <p:cNvPr id="5" name="Shape 3"/>
          <p:cNvSpPr/>
          <p:nvPr/>
        </p:nvSpPr>
        <p:spPr>
          <a:xfrm>
            <a:off x="793790" y="1961793"/>
            <a:ext cx="4248388" cy="60960"/>
          </a:xfrm>
          <a:prstGeom prst="roundRect">
            <a:avLst>
              <a:gd name="adj" fmla="val 102558"/>
            </a:avLst>
          </a:prstGeom>
          <a:solidFill>
            <a:srgbClr val="C9D1D9"/>
          </a:solidFill>
          <a:ln/>
        </p:spPr>
      </p:sp>
      <p:sp>
        <p:nvSpPr>
          <p:cNvPr id="6" name="Shape 4"/>
          <p:cNvSpPr/>
          <p:nvPr/>
        </p:nvSpPr>
        <p:spPr>
          <a:xfrm>
            <a:off x="2694742" y="1753791"/>
            <a:ext cx="446484" cy="446484"/>
          </a:xfrm>
          <a:prstGeom prst="roundRect">
            <a:avLst>
              <a:gd name="adj" fmla="val 204800"/>
            </a:avLst>
          </a:prstGeom>
          <a:solidFill>
            <a:srgbClr val="C9D1D9"/>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828687" y="1887617"/>
            <a:ext cx="178594" cy="178594"/>
          </a:xfrm>
          <a:prstGeom prst="rect">
            <a:avLst/>
          </a:prstGeom>
        </p:spPr>
      </p:pic>
      <p:sp>
        <p:nvSpPr>
          <p:cNvPr id="8" name="Text 5"/>
          <p:cNvSpPr/>
          <p:nvPr/>
        </p:nvSpPr>
        <p:spPr>
          <a:xfrm>
            <a:off x="957858" y="2349103"/>
            <a:ext cx="3920252" cy="465058"/>
          </a:xfrm>
          <a:prstGeom prst="rect">
            <a:avLst/>
          </a:prstGeom>
          <a:noFill/>
          <a:ln/>
        </p:spPr>
        <p:txBody>
          <a:bodyPr wrap="squar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1. Blueprinting &amp; Planning Agent (TCA primary)</a:t>
            </a:r>
            <a:endParaRPr lang="en-US" sz="1450" dirty="0"/>
          </a:p>
        </p:txBody>
      </p:sp>
      <p:sp>
        <p:nvSpPr>
          <p:cNvPr id="9" name="Text 6"/>
          <p:cNvSpPr/>
          <p:nvPr/>
        </p:nvSpPr>
        <p:spPr>
          <a:xfrm>
            <a:off x="957858" y="2903458"/>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Generates cloud deployment architectures based on LOB intent</a:t>
            </a:r>
            <a:endParaRPr lang="en-US" sz="1150" dirty="0"/>
          </a:p>
        </p:txBody>
      </p:sp>
      <p:sp>
        <p:nvSpPr>
          <p:cNvPr id="10" name="Text 7"/>
          <p:cNvSpPr/>
          <p:nvPr/>
        </p:nvSpPr>
        <p:spPr>
          <a:xfrm>
            <a:off x="957858" y="3431738"/>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Produces multiple viable patterns (A/B/C) with clear tradeoffs</a:t>
            </a:r>
            <a:endParaRPr lang="en-US" sz="1150" dirty="0"/>
          </a:p>
        </p:txBody>
      </p:sp>
      <p:sp>
        <p:nvSpPr>
          <p:cNvPr id="11" name="Text 8"/>
          <p:cNvSpPr/>
          <p:nvPr/>
        </p:nvSpPr>
        <p:spPr>
          <a:xfrm>
            <a:off x="957858" y="3960019"/>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Outputs a TAP deployment spec that downstream agents and tools can consume</a:t>
            </a:r>
            <a:endParaRPr lang="en-US" sz="1150" dirty="0"/>
          </a:p>
        </p:txBody>
      </p:sp>
      <p:sp>
        <p:nvSpPr>
          <p:cNvPr id="12" name="Shape 9"/>
          <p:cNvSpPr/>
          <p:nvPr/>
        </p:nvSpPr>
        <p:spPr>
          <a:xfrm>
            <a:off x="5191006" y="1977033"/>
            <a:ext cx="4248388" cy="2623304"/>
          </a:xfrm>
          <a:prstGeom prst="roundRect">
            <a:avLst>
              <a:gd name="adj" fmla="val 2789"/>
            </a:avLst>
          </a:prstGeom>
          <a:solidFill>
            <a:srgbClr val="1F1F2E"/>
          </a:solidFill>
          <a:ln/>
        </p:spPr>
      </p:sp>
      <p:sp>
        <p:nvSpPr>
          <p:cNvPr id="13" name="Shape 10"/>
          <p:cNvSpPr/>
          <p:nvPr/>
        </p:nvSpPr>
        <p:spPr>
          <a:xfrm>
            <a:off x="5191006" y="1961793"/>
            <a:ext cx="4248388" cy="60960"/>
          </a:xfrm>
          <a:prstGeom prst="roundRect">
            <a:avLst>
              <a:gd name="adj" fmla="val 102558"/>
            </a:avLst>
          </a:prstGeom>
          <a:solidFill>
            <a:srgbClr val="C9D1D9"/>
          </a:solidFill>
          <a:ln/>
        </p:spPr>
      </p:sp>
      <p:sp>
        <p:nvSpPr>
          <p:cNvPr id="14" name="Shape 11"/>
          <p:cNvSpPr/>
          <p:nvPr/>
        </p:nvSpPr>
        <p:spPr>
          <a:xfrm>
            <a:off x="7091958" y="1753791"/>
            <a:ext cx="446484" cy="446484"/>
          </a:xfrm>
          <a:prstGeom prst="roundRect">
            <a:avLst>
              <a:gd name="adj" fmla="val 204800"/>
            </a:avLst>
          </a:prstGeom>
          <a:solidFill>
            <a:srgbClr val="C9D1D9"/>
          </a:solidFill>
          <a:ln/>
        </p:spPr>
      </p:sp>
      <p:pic>
        <p:nvPicPr>
          <p:cNvPr id="15"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5903" y="1887617"/>
            <a:ext cx="178594" cy="178594"/>
          </a:xfrm>
          <a:prstGeom prst="rect">
            <a:avLst/>
          </a:prstGeom>
        </p:spPr>
      </p:pic>
      <p:sp>
        <p:nvSpPr>
          <p:cNvPr id="16" name="Text 12"/>
          <p:cNvSpPr/>
          <p:nvPr/>
        </p:nvSpPr>
        <p:spPr>
          <a:xfrm>
            <a:off x="5355074" y="2349103"/>
            <a:ext cx="3920252" cy="465058"/>
          </a:xfrm>
          <a:prstGeom prst="rect">
            <a:avLst/>
          </a:prstGeom>
          <a:noFill/>
          <a:ln/>
        </p:spPr>
        <p:txBody>
          <a:bodyPr wrap="squar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2. Compatibility &amp; Alignment Agent (TCA primary)</a:t>
            </a:r>
            <a:endParaRPr lang="en-US" sz="1450" dirty="0"/>
          </a:p>
        </p:txBody>
      </p:sp>
      <p:sp>
        <p:nvSpPr>
          <p:cNvPr id="17" name="Text 13"/>
          <p:cNvSpPr/>
          <p:nvPr/>
        </p:nvSpPr>
        <p:spPr>
          <a:xfrm>
            <a:off x="5355074" y="2903458"/>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Detects missing features, unsupported services, and policy blockers</a:t>
            </a:r>
            <a:endParaRPr lang="en-US" sz="1150" dirty="0"/>
          </a:p>
        </p:txBody>
      </p:sp>
      <p:sp>
        <p:nvSpPr>
          <p:cNvPr id="18" name="Text 14"/>
          <p:cNvSpPr/>
          <p:nvPr/>
        </p:nvSpPr>
        <p:spPr>
          <a:xfrm>
            <a:off x="5355074" y="3431738"/>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Maps requirements to TD-approved services, controls, and data classifications</a:t>
            </a:r>
            <a:endParaRPr lang="en-US" sz="1150" dirty="0"/>
          </a:p>
        </p:txBody>
      </p:sp>
      <p:sp>
        <p:nvSpPr>
          <p:cNvPr id="19" name="Text 15"/>
          <p:cNvSpPr/>
          <p:nvPr/>
        </p:nvSpPr>
        <p:spPr>
          <a:xfrm>
            <a:off x="5355074" y="3960019"/>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Surfaces early risk, exception, and compliance insights for architects</a:t>
            </a:r>
            <a:endParaRPr lang="en-US" sz="1150" dirty="0"/>
          </a:p>
        </p:txBody>
      </p:sp>
      <p:sp>
        <p:nvSpPr>
          <p:cNvPr id="20" name="Shape 16"/>
          <p:cNvSpPr/>
          <p:nvPr/>
        </p:nvSpPr>
        <p:spPr>
          <a:xfrm>
            <a:off x="9588222" y="1977033"/>
            <a:ext cx="4248388" cy="2623304"/>
          </a:xfrm>
          <a:prstGeom prst="roundRect">
            <a:avLst>
              <a:gd name="adj" fmla="val 2789"/>
            </a:avLst>
          </a:prstGeom>
          <a:solidFill>
            <a:srgbClr val="1F1F2E"/>
          </a:solidFill>
          <a:ln/>
        </p:spPr>
      </p:sp>
      <p:sp>
        <p:nvSpPr>
          <p:cNvPr id="21" name="Shape 17"/>
          <p:cNvSpPr/>
          <p:nvPr/>
        </p:nvSpPr>
        <p:spPr>
          <a:xfrm>
            <a:off x="9588222" y="1961793"/>
            <a:ext cx="4248388" cy="60960"/>
          </a:xfrm>
          <a:prstGeom prst="roundRect">
            <a:avLst>
              <a:gd name="adj" fmla="val 102558"/>
            </a:avLst>
          </a:prstGeom>
          <a:solidFill>
            <a:srgbClr val="C9D1D9"/>
          </a:solidFill>
          <a:ln/>
        </p:spPr>
      </p:sp>
      <p:sp>
        <p:nvSpPr>
          <p:cNvPr id="22" name="Shape 18"/>
          <p:cNvSpPr/>
          <p:nvPr/>
        </p:nvSpPr>
        <p:spPr>
          <a:xfrm>
            <a:off x="11489174" y="1753791"/>
            <a:ext cx="446484" cy="446484"/>
          </a:xfrm>
          <a:prstGeom prst="roundRect">
            <a:avLst>
              <a:gd name="adj" fmla="val 204800"/>
            </a:avLst>
          </a:prstGeom>
          <a:solidFill>
            <a:srgbClr val="C9D1D9"/>
          </a:solidFill>
          <a:ln/>
        </p:spPr>
      </p:sp>
      <p:pic>
        <p:nvPicPr>
          <p:cNvPr id="23"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23119" y="1887617"/>
            <a:ext cx="178594" cy="178594"/>
          </a:xfrm>
          <a:prstGeom prst="rect">
            <a:avLst/>
          </a:prstGeom>
        </p:spPr>
      </p:pic>
      <p:sp>
        <p:nvSpPr>
          <p:cNvPr id="24" name="Text 19"/>
          <p:cNvSpPr/>
          <p:nvPr/>
        </p:nvSpPr>
        <p:spPr>
          <a:xfrm>
            <a:off x="9752290" y="2349103"/>
            <a:ext cx="3920252" cy="465058"/>
          </a:xfrm>
          <a:prstGeom prst="rect">
            <a:avLst/>
          </a:prstGeom>
          <a:noFill/>
          <a:ln/>
        </p:spPr>
        <p:txBody>
          <a:bodyPr wrap="squar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3. Modernization &amp; Transformation Agent (TPEA primary)</a:t>
            </a:r>
            <a:endParaRPr lang="en-US" sz="1450" dirty="0"/>
          </a:p>
        </p:txBody>
      </p:sp>
      <p:sp>
        <p:nvSpPr>
          <p:cNvPr id="25" name="Text 20"/>
          <p:cNvSpPr/>
          <p:nvPr/>
        </p:nvSpPr>
        <p:spPr>
          <a:xfrm>
            <a:off x="9752290" y="2903458"/>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Refactors ad-hoc Terraform into standardized enterprise patterns</a:t>
            </a:r>
            <a:endParaRPr lang="en-US" sz="1150" dirty="0"/>
          </a:p>
        </p:txBody>
      </p:sp>
      <p:sp>
        <p:nvSpPr>
          <p:cNvPr id="26" name="Text 21"/>
          <p:cNvSpPr/>
          <p:nvPr/>
        </p:nvSpPr>
        <p:spPr>
          <a:xfrm>
            <a:off x="9752290" y="3431738"/>
            <a:ext cx="3920252"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Eliminates drift, anti-patterns, and legacy structure</a:t>
            </a:r>
            <a:endParaRPr lang="en-US" sz="1150" dirty="0"/>
          </a:p>
        </p:txBody>
      </p:sp>
      <p:sp>
        <p:nvSpPr>
          <p:cNvPr id="27" name="Text 22"/>
          <p:cNvSpPr/>
          <p:nvPr/>
        </p:nvSpPr>
        <p:spPr>
          <a:xfrm>
            <a:off x="9752290" y="3721894"/>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Produces consistent IaC that is ready for reuse and automation</a:t>
            </a:r>
            <a:endParaRPr lang="en-US" sz="1150" dirty="0"/>
          </a:p>
        </p:txBody>
      </p:sp>
      <p:sp>
        <p:nvSpPr>
          <p:cNvPr id="28" name="Shape 23"/>
          <p:cNvSpPr/>
          <p:nvPr/>
        </p:nvSpPr>
        <p:spPr>
          <a:xfrm>
            <a:off x="793790" y="4972407"/>
            <a:ext cx="4248388" cy="2623304"/>
          </a:xfrm>
          <a:prstGeom prst="roundRect">
            <a:avLst>
              <a:gd name="adj" fmla="val 2789"/>
            </a:avLst>
          </a:prstGeom>
          <a:solidFill>
            <a:srgbClr val="1F1F2E"/>
          </a:solidFill>
          <a:ln/>
        </p:spPr>
      </p:sp>
      <p:sp>
        <p:nvSpPr>
          <p:cNvPr id="29" name="Shape 24"/>
          <p:cNvSpPr/>
          <p:nvPr/>
        </p:nvSpPr>
        <p:spPr>
          <a:xfrm>
            <a:off x="793790" y="4957167"/>
            <a:ext cx="4248388" cy="60960"/>
          </a:xfrm>
          <a:prstGeom prst="roundRect">
            <a:avLst>
              <a:gd name="adj" fmla="val 102558"/>
            </a:avLst>
          </a:prstGeom>
          <a:solidFill>
            <a:srgbClr val="C9D1D9"/>
          </a:solidFill>
          <a:ln/>
        </p:spPr>
      </p:sp>
      <p:sp>
        <p:nvSpPr>
          <p:cNvPr id="30" name="Shape 25"/>
          <p:cNvSpPr/>
          <p:nvPr/>
        </p:nvSpPr>
        <p:spPr>
          <a:xfrm>
            <a:off x="2694742" y="4749165"/>
            <a:ext cx="446484" cy="446484"/>
          </a:xfrm>
          <a:prstGeom prst="roundRect">
            <a:avLst>
              <a:gd name="adj" fmla="val 204800"/>
            </a:avLst>
          </a:prstGeom>
          <a:solidFill>
            <a:srgbClr val="C9D1D9"/>
          </a:solidFill>
          <a:ln/>
        </p:spPr>
      </p:sp>
      <p:pic>
        <p:nvPicPr>
          <p:cNvPr id="3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8687" y="4882991"/>
            <a:ext cx="178594" cy="178594"/>
          </a:xfrm>
          <a:prstGeom prst="rect">
            <a:avLst/>
          </a:prstGeom>
        </p:spPr>
      </p:pic>
      <p:sp>
        <p:nvSpPr>
          <p:cNvPr id="32" name="Text 26"/>
          <p:cNvSpPr/>
          <p:nvPr/>
        </p:nvSpPr>
        <p:spPr>
          <a:xfrm>
            <a:off x="957858" y="5344478"/>
            <a:ext cx="3714631" cy="232529"/>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4. Assurance &amp; QA Agent (TPEA primary)</a:t>
            </a:r>
            <a:endParaRPr lang="en-US" sz="1450" dirty="0"/>
          </a:p>
        </p:txBody>
      </p:sp>
      <p:sp>
        <p:nvSpPr>
          <p:cNvPr id="33" name="Text 27"/>
          <p:cNvSpPr/>
          <p:nvPr/>
        </p:nvSpPr>
        <p:spPr>
          <a:xfrm>
            <a:off x="957858" y="5666303"/>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Generates functional and non-functional test plans for new patterns</a:t>
            </a:r>
            <a:endParaRPr lang="en-US" sz="1150" dirty="0"/>
          </a:p>
        </p:txBody>
      </p:sp>
      <p:sp>
        <p:nvSpPr>
          <p:cNvPr id="34" name="Text 28"/>
          <p:cNvSpPr/>
          <p:nvPr/>
        </p:nvSpPr>
        <p:spPr>
          <a:xfrm>
            <a:off x="957858" y="6194584"/>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Produces STIG interpretations, SIEM use cases, and detection logic</a:t>
            </a:r>
            <a:endParaRPr lang="en-US" sz="1150" dirty="0"/>
          </a:p>
        </p:txBody>
      </p:sp>
      <p:sp>
        <p:nvSpPr>
          <p:cNvPr id="35" name="Text 29"/>
          <p:cNvSpPr/>
          <p:nvPr/>
        </p:nvSpPr>
        <p:spPr>
          <a:xfrm>
            <a:off x="957858" y="6722864"/>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Automates validation workflows (what to test, how to test, and expected outcomes)</a:t>
            </a:r>
            <a:endParaRPr lang="en-US" sz="1150" dirty="0"/>
          </a:p>
        </p:txBody>
      </p:sp>
      <p:sp>
        <p:nvSpPr>
          <p:cNvPr id="36" name="Shape 30"/>
          <p:cNvSpPr/>
          <p:nvPr/>
        </p:nvSpPr>
        <p:spPr>
          <a:xfrm>
            <a:off x="5191006" y="4972407"/>
            <a:ext cx="4248388" cy="2623304"/>
          </a:xfrm>
          <a:prstGeom prst="roundRect">
            <a:avLst>
              <a:gd name="adj" fmla="val 2789"/>
            </a:avLst>
          </a:prstGeom>
          <a:solidFill>
            <a:srgbClr val="1F1F2E"/>
          </a:solidFill>
          <a:ln/>
        </p:spPr>
      </p:sp>
      <p:sp>
        <p:nvSpPr>
          <p:cNvPr id="37" name="Shape 31"/>
          <p:cNvSpPr/>
          <p:nvPr/>
        </p:nvSpPr>
        <p:spPr>
          <a:xfrm>
            <a:off x="5191006" y="4957167"/>
            <a:ext cx="4248388" cy="60960"/>
          </a:xfrm>
          <a:prstGeom prst="roundRect">
            <a:avLst>
              <a:gd name="adj" fmla="val 102558"/>
            </a:avLst>
          </a:prstGeom>
          <a:solidFill>
            <a:srgbClr val="C9D1D9"/>
          </a:solidFill>
          <a:ln/>
        </p:spPr>
      </p:sp>
      <p:sp>
        <p:nvSpPr>
          <p:cNvPr id="38" name="Shape 32"/>
          <p:cNvSpPr/>
          <p:nvPr/>
        </p:nvSpPr>
        <p:spPr>
          <a:xfrm>
            <a:off x="7091958" y="4749165"/>
            <a:ext cx="446484" cy="446484"/>
          </a:xfrm>
          <a:prstGeom prst="roundRect">
            <a:avLst>
              <a:gd name="adj" fmla="val 204800"/>
            </a:avLst>
          </a:prstGeom>
          <a:solidFill>
            <a:srgbClr val="C9D1D9"/>
          </a:solidFill>
          <a:ln/>
        </p:spPr>
      </p:sp>
      <p:pic>
        <p:nvPicPr>
          <p:cNvPr id="39"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25903" y="4882991"/>
            <a:ext cx="178594" cy="178594"/>
          </a:xfrm>
          <a:prstGeom prst="rect">
            <a:avLst/>
          </a:prstGeom>
        </p:spPr>
      </p:pic>
      <p:sp>
        <p:nvSpPr>
          <p:cNvPr id="40" name="Text 33"/>
          <p:cNvSpPr/>
          <p:nvPr/>
        </p:nvSpPr>
        <p:spPr>
          <a:xfrm>
            <a:off x="5355074" y="5344478"/>
            <a:ext cx="3920252" cy="465058"/>
          </a:xfrm>
          <a:prstGeom prst="rect">
            <a:avLst/>
          </a:prstGeom>
          <a:noFill/>
          <a:ln/>
        </p:spPr>
        <p:txBody>
          <a:bodyPr wrap="squar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5. Governance &amp; Compliance Agent (Shared)</a:t>
            </a:r>
            <a:endParaRPr lang="en-US" sz="1450" dirty="0"/>
          </a:p>
        </p:txBody>
      </p:sp>
      <p:sp>
        <p:nvSpPr>
          <p:cNvPr id="41" name="Text 34"/>
          <p:cNvSpPr/>
          <p:nvPr/>
        </p:nvSpPr>
        <p:spPr>
          <a:xfrm>
            <a:off x="5355074" y="5898833"/>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Reads IaC and policies to find conflicts and gaps early</a:t>
            </a:r>
            <a:endParaRPr lang="en-US" sz="1150" dirty="0"/>
          </a:p>
        </p:txBody>
      </p:sp>
      <p:sp>
        <p:nvSpPr>
          <p:cNvPr id="42" name="Text 35"/>
          <p:cNvSpPr/>
          <p:nvPr/>
        </p:nvSpPr>
        <p:spPr>
          <a:xfrm>
            <a:off x="5355074" y="6427113"/>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Suggests remediations aligned with TD Security Standards and regulatory needs</a:t>
            </a:r>
            <a:endParaRPr lang="en-US" sz="1150" dirty="0"/>
          </a:p>
        </p:txBody>
      </p:sp>
      <p:sp>
        <p:nvSpPr>
          <p:cNvPr id="43" name="Text 36"/>
          <p:cNvSpPr/>
          <p:nvPr/>
        </p:nvSpPr>
        <p:spPr>
          <a:xfrm>
            <a:off x="5355074" y="6955393"/>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Assists with exception workflows and evidence collection</a:t>
            </a:r>
            <a:endParaRPr lang="en-US" sz="1150" dirty="0"/>
          </a:p>
        </p:txBody>
      </p:sp>
      <p:sp>
        <p:nvSpPr>
          <p:cNvPr id="44" name="Shape 37"/>
          <p:cNvSpPr/>
          <p:nvPr/>
        </p:nvSpPr>
        <p:spPr>
          <a:xfrm>
            <a:off x="9588222" y="4972407"/>
            <a:ext cx="4248388" cy="2623304"/>
          </a:xfrm>
          <a:prstGeom prst="roundRect">
            <a:avLst>
              <a:gd name="adj" fmla="val 2789"/>
            </a:avLst>
          </a:prstGeom>
          <a:solidFill>
            <a:srgbClr val="1F1F2E"/>
          </a:solidFill>
          <a:ln/>
        </p:spPr>
      </p:sp>
      <p:sp>
        <p:nvSpPr>
          <p:cNvPr id="45" name="Shape 38"/>
          <p:cNvSpPr/>
          <p:nvPr/>
        </p:nvSpPr>
        <p:spPr>
          <a:xfrm>
            <a:off x="9588222" y="4957167"/>
            <a:ext cx="4248388" cy="60960"/>
          </a:xfrm>
          <a:prstGeom prst="roundRect">
            <a:avLst>
              <a:gd name="adj" fmla="val 102558"/>
            </a:avLst>
          </a:prstGeom>
          <a:solidFill>
            <a:srgbClr val="C9D1D9"/>
          </a:solidFill>
          <a:ln/>
        </p:spPr>
      </p:sp>
      <p:sp>
        <p:nvSpPr>
          <p:cNvPr id="46" name="Shape 39"/>
          <p:cNvSpPr/>
          <p:nvPr/>
        </p:nvSpPr>
        <p:spPr>
          <a:xfrm>
            <a:off x="11489174" y="4749165"/>
            <a:ext cx="446484" cy="446484"/>
          </a:xfrm>
          <a:prstGeom prst="roundRect">
            <a:avLst>
              <a:gd name="adj" fmla="val 204800"/>
            </a:avLst>
          </a:prstGeom>
          <a:solidFill>
            <a:srgbClr val="C9D1D9"/>
          </a:solidFill>
          <a:ln/>
        </p:spPr>
      </p:sp>
      <p:pic>
        <p:nvPicPr>
          <p:cNvPr id="47"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623119" y="4882991"/>
            <a:ext cx="178594" cy="178594"/>
          </a:xfrm>
          <a:prstGeom prst="rect">
            <a:avLst/>
          </a:prstGeom>
        </p:spPr>
      </p:pic>
      <p:sp>
        <p:nvSpPr>
          <p:cNvPr id="48" name="Text 40"/>
          <p:cNvSpPr/>
          <p:nvPr/>
        </p:nvSpPr>
        <p:spPr>
          <a:xfrm>
            <a:off x="9752290" y="5344478"/>
            <a:ext cx="3920252" cy="465058"/>
          </a:xfrm>
          <a:prstGeom prst="rect">
            <a:avLst/>
          </a:prstGeom>
          <a:noFill/>
          <a:ln/>
        </p:spPr>
        <p:txBody>
          <a:bodyPr wrap="squar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6. Provisioning &amp; Orchestration Agent (TPEA primary)</a:t>
            </a:r>
            <a:endParaRPr lang="en-US" sz="1450" dirty="0"/>
          </a:p>
        </p:txBody>
      </p:sp>
      <p:sp>
        <p:nvSpPr>
          <p:cNvPr id="49" name="Text 41"/>
          <p:cNvSpPr/>
          <p:nvPr/>
        </p:nvSpPr>
        <p:spPr>
          <a:xfrm>
            <a:off x="9752290" y="5898833"/>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Consumes TAP deployment specs from the Advisors and agents</a:t>
            </a:r>
            <a:endParaRPr lang="en-US" sz="1150" dirty="0"/>
          </a:p>
        </p:txBody>
      </p:sp>
      <p:sp>
        <p:nvSpPr>
          <p:cNvPr id="50" name="Text 42"/>
          <p:cNvSpPr/>
          <p:nvPr/>
        </p:nvSpPr>
        <p:spPr>
          <a:xfrm>
            <a:off x="9752290" y="6427113"/>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Translates them into orchestrator-ready plans (AAP jobs, TF workspaces, CI pipelines)</a:t>
            </a:r>
            <a:endParaRPr lang="en-US" sz="1150" dirty="0"/>
          </a:p>
        </p:txBody>
      </p:sp>
      <p:sp>
        <p:nvSpPr>
          <p:cNvPr id="51" name="Text 43"/>
          <p:cNvSpPr/>
          <p:nvPr/>
        </p:nvSpPr>
        <p:spPr>
          <a:xfrm>
            <a:off x="9752290" y="6955393"/>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Coordinates with external execution systems to track status and feed results back into TAP</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545783"/>
            <a:ext cx="3225165" cy="403146"/>
          </a:xfrm>
          <a:prstGeom prst="rect">
            <a:avLst/>
          </a:prstGeom>
          <a:noFill/>
          <a:ln/>
        </p:spPr>
        <p:txBody>
          <a:bodyPr wrap="none" lIns="0" tIns="0" rIns="0" bIns="0" rtlCol="0" anchor="t"/>
          <a:lstStyle/>
          <a:p>
            <a:pPr algn="l" indent="0" marL="0">
              <a:lnSpc>
                <a:spcPts val="3150"/>
              </a:lnSpc>
              <a:buNone/>
            </a:pPr>
            <a:r>
              <a:rPr lang="en-US" sz="2500" b="1" dirty="0">
                <a:solidFill>
                  <a:srgbClr val="008A00"/>
                </a:solidFill>
                <a:latin typeface="Inter Bold" pitchFamily="34" charset="0"/>
                <a:ea typeface="Inter Bold" pitchFamily="34" charset="-122"/>
                <a:cs typeface="Inter Bold" pitchFamily="34" charset="-120"/>
              </a:rPr>
              <a:t>How TAP Works</a:t>
            </a:r>
            <a:endParaRPr lang="en-US" sz="2500" dirty="0"/>
          </a:p>
        </p:txBody>
      </p:sp>
      <p:sp>
        <p:nvSpPr>
          <p:cNvPr id="3" name="Text 1"/>
          <p:cNvSpPr/>
          <p:nvPr/>
        </p:nvSpPr>
        <p:spPr>
          <a:xfrm>
            <a:off x="793790" y="1000482"/>
            <a:ext cx="8068032" cy="322421"/>
          </a:xfrm>
          <a:prstGeom prst="rect">
            <a:avLst/>
          </a:prstGeom>
          <a:noFill/>
          <a:ln/>
        </p:spPr>
        <p:txBody>
          <a:bodyPr wrap="none" lIns="0" tIns="0" rIns="0" bIns="0" rtlCol="0" anchor="t"/>
          <a:lstStyle/>
          <a:p>
            <a:pPr algn="l" indent="0" marL="0">
              <a:lnSpc>
                <a:spcPts val="2500"/>
              </a:lnSpc>
              <a:buNone/>
            </a:pPr>
            <a:r>
              <a:rPr lang="en-US" sz="2000" b="1" dirty="0">
                <a:solidFill>
                  <a:srgbClr val="4D4177"/>
                </a:solidFill>
                <a:latin typeface="Inter Bold" pitchFamily="34" charset="0"/>
                <a:ea typeface="Inter Bold" pitchFamily="34" charset="-122"/>
                <a:cs typeface="Inter Bold" pitchFamily="34" charset="-120"/>
              </a:rPr>
              <a:t>Advisors are interactive. Agents and execution are autonomous.</a:t>
            </a:r>
            <a:endParaRPr lang="en-US" sz="200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1516380"/>
            <a:ext cx="386953" cy="386953"/>
          </a:xfrm>
          <a:prstGeom prst="rect">
            <a:avLst/>
          </a:prstGeom>
        </p:spPr>
      </p:pic>
      <p:sp>
        <p:nvSpPr>
          <p:cNvPr id="5" name="Text 2"/>
          <p:cNvSpPr/>
          <p:nvPr/>
        </p:nvSpPr>
        <p:spPr>
          <a:xfrm>
            <a:off x="1341953" y="1625203"/>
            <a:ext cx="2385774" cy="201454"/>
          </a:xfrm>
          <a:prstGeom prst="rect">
            <a:avLst/>
          </a:prstGeom>
          <a:noFill/>
          <a:ln/>
        </p:spPr>
        <p:txBody>
          <a:bodyPr wrap="none" lIns="0" tIns="0" rIns="0" bIns="0" rtlCol="0" anchor="t"/>
          <a:lstStyle/>
          <a:p>
            <a:pPr algn="l" indent="0" marL="0">
              <a:lnSpc>
                <a:spcPts val="1550"/>
              </a:lnSpc>
              <a:buNone/>
            </a:pPr>
            <a:r>
              <a:rPr lang="en-US" sz="1250" b="1" dirty="0">
                <a:solidFill>
                  <a:srgbClr val="C9D1D9"/>
                </a:solidFill>
                <a:latin typeface="Inter Bold" pitchFamily="34" charset="0"/>
                <a:ea typeface="Inter Bold" pitchFamily="34" charset="-122"/>
                <a:cs typeface="Inter Bold" pitchFamily="34" charset="-120"/>
              </a:rPr>
              <a:t>1. Users interact with Advisors</a:t>
            </a:r>
            <a:endParaRPr lang="en-US" sz="1250" dirty="0"/>
          </a:p>
        </p:txBody>
      </p:sp>
      <p:sp>
        <p:nvSpPr>
          <p:cNvPr id="6" name="Text 3"/>
          <p:cNvSpPr/>
          <p:nvPr/>
        </p:nvSpPr>
        <p:spPr>
          <a:xfrm>
            <a:off x="1341953" y="1904048"/>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LOB teams use TCA for cloud adoption and migration guidance</a:t>
            </a:r>
            <a:endParaRPr lang="en-US" sz="1000" dirty="0"/>
          </a:p>
        </p:txBody>
      </p:sp>
      <p:sp>
        <p:nvSpPr>
          <p:cNvPr id="7" name="Text 4"/>
          <p:cNvSpPr/>
          <p:nvPr/>
        </p:nvSpPr>
        <p:spPr>
          <a:xfrm>
            <a:off x="1341953" y="2155627"/>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Platform teams use TPEA for Terraform modernization and engineering support</a:t>
            </a:r>
            <a:endParaRPr lang="en-US" sz="1000" dirty="0"/>
          </a:p>
        </p:txBody>
      </p:sp>
      <p:sp>
        <p:nvSpPr>
          <p:cNvPr id="8" name="Text 5"/>
          <p:cNvSpPr/>
          <p:nvPr/>
        </p:nvSpPr>
        <p:spPr>
          <a:xfrm>
            <a:off x="1341953" y="2407206"/>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Advisors interpret intent, ask follow-up questions, and shape the problem into a TAP deployment spec</a:t>
            </a:r>
            <a:endParaRPr lang="en-US" sz="1000" dirty="0"/>
          </a:p>
        </p:txBody>
      </p:sp>
      <p:pic>
        <p:nvPicPr>
          <p:cNvPr id="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871668"/>
            <a:ext cx="386953" cy="386953"/>
          </a:xfrm>
          <a:prstGeom prst="rect">
            <a:avLst/>
          </a:prstGeom>
        </p:spPr>
      </p:pic>
      <p:sp>
        <p:nvSpPr>
          <p:cNvPr id="10" name="Text 6"/>
          <p:cNvSpPr/>
          <p:nvPr/>
        </p:nvSpPr>
        <p:spPr>
          <a:xfrm>
            <a:off x="1341953" y="2980492"/>
            <a:ext cx="2291239" cy="201454"/>
          </a:xfrm>
          <a:prstGeom prst="rect">
            <a:avLst/>
          </a:prstGeom>
          <a:noFill/>
          <a:ln/>
        </p:spPr>
        <p:txBody>
          <a:bodyPr wrap="none" lIns="0" tIns="0" rIns="0" bIns="0" rtlCol="0" anchor="t"/>
          <a:lstStyle/>
          <a:p>
            <a:pPr algn="l" indent="0" marL="0">
              <a:lnSpc>
                <a:spcPts val="1550"/>
              </a:lnSpc>
              <a:buNone/>
            </a:pPr>
            <a:r>
              <a:rPr lang="en-US" sz="1250" b="1" dirty="0">
                <a:solidFill>
                  <a:srgbClr val="C9D1D9"/>
                </a:solidFill>
                <a:latin typeface="Inter Bold" pitchFamily="34" charset="0"/>
                <a:ea typeface="Inter Bold" pitchFamily="34" charset="-122"/>
                <a:cs typeface="Inter Bold" pitchFamily="34" charset="-120"/>
              </a:rPr>
              <a:t>2. Platform Intelligence Layer</a:t>
            </a:r>
            <a:endParaRPr lang="en-US" sz="1250" dirty="0"/>
          </a:p>
        </p:txBody>
      </p:sp>
      <p:sp>
        <p:nvSpPr>
          <p:cNvPr id="11" name="Text 7"/>
          <p:cNvSpPr/>
          <p:nvPr/>
        </p:nvSpPr>
        <p:spPr>
          <a:xfrm>
            <a:off x="1341953" y="3259336"/>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Shared reasoning engine that understands the spec, policies, and enterprise constraints</a:t>
            </a:r>
            <a:endParaRPr lang="en-US" sz="1000" dirty="0"/>
          </a:p>
        </p:txBody>
      </p:sp>
      <p:sp>
        <p:nvSpPr>
          <p:cNvPr id="12" name="Text 8"/>
          <p:cNvSpPr/>
          <p:nvPr/>
        </p:nvSpPr>
        <p:spPr>
          <a:xfrm>
            <a:off x="1341953" y="3510915"/>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Performs retrieval over "Everything-as-Code" to ground answers in TD reality</a:t>
            </a:r>
            <a:endParaRPr lang="en-US" sz="1000" dirty="0"/>
          </a:p>
        </p:txBody>
      </p:sp>
      <p:sp>
        <p:nvSpPr>
          <p:cNvPr id="13" name="Text 9"/>
          <p:cNvSpPr/>
          <p:nvPr/>
        </p:nvSpPr>
        <p:spPr>
          <a:xfrm>
            <a:off x="1341953" y="3762494"/>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Decides which agents to invoke and how to combine their outputs into a coherent recommendation</a:t>
            </a:r>
            <a:endParaRPr lang="en-US" sz="1000" dirty="0"/>
          </a:p>
        </p:txBody>
      </p:sp>
      <p:pic>
        <p:nvPicPr>
          <p:cNvPr id="14"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4226957"/>
            <a:ext cx="386953" cy="386953"/>
          </a:xfrm>
          <a:prstGeom prst="rect">
            <a:avLst/>
          </a:prstGeom>
        </p:spPr>
      </p:pic>
      <p:sp>
        <p:nvSpPr>
          <p:cNvPr id="15" name="Text 10"/>
          <p:cNvSpPr/>
          <p:nvPr/>
        </p:nvSpPr>
        <p:spPr>
          <a:xfrm>
            <a:off x="1341953" y="4335780"/>
            <a:ext cx="3355062" cy="201454"/>
          </a:xfrm>
          <a:prstGeom prst="rect">
            <a:avLst/>
          </a:prstGeom>
          <a:noFill/>
          <a:ln/>
        </p:spPr>
        <p:txBody>
          <a:bodyPr wrap="none" lIns="0" tIns="0" rIns="0" bIns="0" rtlCol="0" anchor="t"/>
          <a:lstStyle/>
          <a:p>
            <a:pPr algn="l" indent="0" marL="0">
              <a:lnSpc>
                <a:spcPts val="1550"/>
              </a:lnSpc>
              <a:buNone/>
            </a:pPr>
            <a:r>
              <a:rPr lang="en-US" sz="1250" b="1" dirty="0">
                <a:solidFill>
                  <a:srgbClr val="C9D1D9"/>
                </a:solidFill>
                <a:latin typeface="Inter Bold" pitchFamily="34" charset="0"/>
                <a:ea typeface="Inter Bold" pitchFamily="34" charset="-122"/>
                <a:cs typeface="Inter Bold" pitchFamily="34" charset="-120"/>
              </a:rPr>
              <a:t>3. Autonomous Agent &amp; Provisioning Layer</a:t>
            </a:r>
            <a:endParaRPr lang="en-US" sz="1250" dirty="0"/>
          </a:p>
        </p:txBody>
      </p:sp>
      <p:sp>
        <p:nvSpPr>
          <p:cNvPr id="16" name="Text 11"/>
          <p:cNvSpPr/>
          <p:nvPr/>
        </p:nvSpPr>
        <p:spPr>
          <a:xfrm>
            <a:off x="1341953" y="4614624"/>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Agents continuously ingest and normalize Terraform, STIGs, policies, and reference designs</a:t>
            </a:r>
            <a:endParaRPr lang="en-US" sz="1000" dirty="0"/>
          </a:p>
        </p:txBody>
      </p:sp>
      <p:sp>
        <p:nvSpPr>
          <p:cNvPr id="17" name="Text 12"/>
          <p:cNvSpPr/>
          <p:nvPr/>
        </p:nvSpPr>
        <p:spPr>
          <a:xfrm>
            <a:off x="1341953" y="4866203"/>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Blueprinting, Compatibility, Modernization, Assurance, and Governance agents generate plans, diffs, refactors, test suites, policy findings, and recommended baselines</a:t>
            </a:r>
            <a:endParaRPr lang="en-US" sz="1000" dirty="0"/>
          </a:p>
        </p:txBody>
      </p:sp>
      <p:sp>
        <p:nvSpPr>
          <p:cNvPr id="18" name="Text 13"/>
          <p:cNvSpPr/>
          <p:nvPr/>
        </p:nvSpPr>
        <p:spPr>
          <a:xfrm>
            <a:off x="1341953" y="5117783"/>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The Provisioning &amp; Orchestration Agent turns advisor outputs into executable plans (AAP jobs, Terraform Cloud runs, CI/CD workflows) and coordinates with external tools</a:t>
            </a:r>
            <a:endParaRPr lang="en-US" sz="1000" dirty="0"/>
          </a:p>
        </p:txBody>
      </p:sp>
      <p:sp>
        <p:nvSpPr>
          <p:cNvPr id="19" name="Text 14"/>
          <p:cNvSpPr/>
          <p:nvPr/>
        </p:nvSpPr>
        <p:spPr>
          <a:xfrm>
            <a:off x="1341953" y="5369362"/>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Execution happens in existing enterprise platforms; TAP focuses on intelligence, not raw infra control</a:t>
            </a:r>
            <a:endParaRPr lang="en-US" sz="1000" dirty="0"/>
          </a:p>
        </p:txBody>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5833824"/>
            <a:ext cx="386953" cy="386953"/>
          </a:xfrm>
          <a:prstGeom prst="rect">
            <a:avLst/>
          </a:prstGeom>
        </p:spPr>
      </p:pic>
      <p:sp>
        <p:nvSpPr>
          <p:cNvPr id="21" name="Text 15"/>
          <p:cNvSpPr/>
          <p:nvPr/>
        </p:nvSpPr>
        <p:spPr>
          <a:xfrm>
            <a:off x="1341953" y="5942648"/>
            <a:ext cx="2727484" cy="201454"/>
          </a:xfrm>
          <a:prstGeom prst="rect">
            <a:avLst/>
          </a:prstGeom>
          <a:noFill/>
          <a:ln/>
        </p:spPr>
        <p:txBody>
          <a:bodyPr wrap="none" lIns="0" tIns="0" rIns="0" bIns="0" rtlCol="0" anchor="t"/>
          <a:lstStyle/>
          <a:p>
            <a:pPr algn="l" indent="0" marL="0">
              <a:lnSpc>
                <a:spcPts val="1550"/>
              </a:lnSpc>
              <a:buNone/>
            </a:pPr>
            <a:r>
              <a:rPr lang="en-US" sz="1250" b="1" dirty="0">
                <a:solidFill>
                  <a:srgbClr val="C9D1D9"/>
                </a:solidFill>
                <a:latin typeface="Inter Bold" pitchFamily="34" charset="0"/>
                <a:ea typeface="Inter Bold" pitchFamily="34" charset="-122"/>
                <a:cs typeface="Inter Bold" pitchFamily="34" charset="-120"/>
              </a:rPr>
              <a:t>4. Everything-as-Code Foundation</a:t>
            </a:r>
            <a:endParaRPr lang="en-US" sz="1250" dirty="0"/>
          </a:p>
        </p:txBody>
      </p:sp>
      <p:sp>
        <p:nvSpPr>
          <p:cNvPr id="22" name="Text 16"/>
          <p:cNvSpPr/>
          <p:nvPr/>
        </p:nvSpPr>
        <p:spPr>
          <a:xfrm>
            <a:off x="1341953" y="6221492"/>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Standardized corpus: Terraform modules, CI workflows, STIG breakdowns, policies-as-code, SIEM use cases, network/IAM standards, and reference architectures</a:t>
            </a:r>
            <a:endParaRPr lang="en-US" sz="1000" dirty="0"/>
          </a:p>
        </p:txBody>
      </p:sp>
      <p:sp>
        <p:nvSpPr>
          <p:cNvPr id="23" name="Text 17"/>
          <p:cNvSpPr/>
          <p:nvPr/>
        </p:nvSpPr>
        <p:spPr>
          <a:xfrm>
            <a:off x="1341953" y="6473071"/>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Continuously updated from repos, platforms, and CMDB so agents reason over current reality</a:t>
            </a:r>
            <a:endParaRPr lang="en-US" sz="1000" dirty="0"/>
          </a:p>
        </p:txBody>
      </p:sp>
      <p:sp>
        <p:nvSpPr>
          <p:cNvPr id="24" name="Text 18"/>
          <p:cNvSpPr/>
          <p:nvPr/>
        </p:nvSpPr>
        <p:spPr>
          <a:xfrm>
            <a:off x="1341953" y="6724650"/>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Becomes the authoritative knowledge base that keeps TAP's guidance consistent, explainable, and auditable across TD</a:t>
            </a:r>
            <a:endParaRPr lang="en-US" sz="1000" dirty="0"/>
          </a:p>
        </p:txBody>
      </p:sp>
      <p:sp>
        <p:nvSpPr>
          <p:cNvPr id="25" name="Text 19"/>
          <p:cNvSpPr/>
          <p:nvPr/>
        </p:nvSpPr>
        <p:spPr>
          <a:xfrm>
            <a:off x="793790" y="7076122"/>
            <a:ext cx="13042821" cy="206454"/>
          </a:xfrm>
          <a:prstGeom prst="rect">
            <a:avLst/>
          </a:prstGeom>
          <a:noFill/>
          <a:ln/>
        </p:spPr>
        <p:txBody>
          <a:bodyPr wrap="none" lIns="0" tIns="0" rIns="0" bIns="0" rtlCol="0" anchor="t"/>
          <a:lstStyle/>
          <a:p>
            <a:pPr algn="l" indent="0" marL="0">
              <a:lnSpc>
                <a:spcPts val="1600"/>
              </a:lnSpc>
              <a:buNone/>
            </a:pP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545783"/>
            <a:ext cx="4043124" cy="434102"/>
          </a:xfrm>
          <a:prstGeom prst="rect">
            <a:avLst/>
          </a:prstGeom>
          <a:noFill/>
          <a:ln/>
        </p:spPr>
        <p:txBody>
          <a:bodyPr wrap="none" lIns="0" tIns="0" rIns="0" bIns="0" rtlCol="0" anchor="t"/>
          <a:lstStyle/>
          <a:p>
            <a:pPr algn="l" indent="0" marL="0">
              <a:lnSpc>
                <a:spcPts val="3400"/>
              </a:lnSpc>
              <a:buNone/>
            </a:pPr>
            <a:r>
              <a:rPr lang="en-US" sz="2700" b="1" dirty="0">
                <a:solidFill>
                  <a:srgbClr val="008A00"/>
                </a:solidFill>
                <a:latin typeface="Inter Bold" pitchFamily="34" charset="0"/>
                <a:ea typeface="Inter Bold" pitchFamily="34" charset="-122"/>
                <a:cs typeface="Inter Bold" pitchFamily="34" charset="-120"/>
              </a:rPr>
              <a:t>TCA (TD Cloud Advisor)</a:t>
            </a:r>
            <a:endParaRPr lang="en-US" sz="2700" dirty="0"/>
          </a:p>
        </p:txBody>
      </p:sp>
      <p:sp>
        <p:nvSpPr>
          <p:cNvPr id="3" name="Text 1"/>
          <p:cNvSpPr/>
          <p:nvPr/>
        </p:nvSpPr>
        <p:spPr>
          <a:xfrm>
            <a:off x="793790" y="1035368"/>
            <a:ext cx="5489019" cy="347305"/>
          </a:xfrm>
          <a:prstGeom prst="rect">
            <a:avLst/>
          </a:prstGeom>
          <a:noFill/>
          <a:ln/>
        </p:spPr>
        <p:txBody>
          <a:bodyPr wrap="none" lIns="0" tIns="0" rIns="0" bIns="0" rtlCol="0" anchor="t"/>
          <a:lstStyle/>
          <a:p>
            <a:pPr algn="l" indent="0" marL="0">
              <a:lnSpc>
                <a:spcPts val="2700"/>
              </a:lnSpc>
              <a:buNone/>
            </a:pPr>
            <a:r>
              <a:rPr lang="en-US" sz="2150" b="1" dirty="0">
                <a:solidFill>
                  <a:srgbClr val="4D4177"/>
                </a:solidFill>
                <a:latin typeface="Inter Bold" pitchFamily="34" charset="0"/>
                <a:ea typeface="Inter Bold" pitchFamily="34" charset="-122"/>
                <a:cs typeface="Inter Bold" pitchFamily="34" charset="-120"/>
              </a:rPr>
              <a:t>Strategic Guidance for Lines of Business</a:t>
            </a:r>
            <a:endParaRPr lang="en-US" sz="2150" dirty="0"/>
          </a:p>
        </p:txBody>
      </p:sp>
      <p:sp>
        <p:nvSpPr>
          <p:cNvPr id="4" name="Text 2"/>
          <p:cNvSpPr/>
          <p:nvPr/>
        </p:nvSpPr>
        <p:spPr>
          <a:xfrm>
            <a:off x="793790" y="1591032"/>
            <a:ext cx="13042821" cy="666869"/>
          </a:xfrm>
          <a:prstGeom prst="rect">
            <a:avLst/>
          </a:prstGeom>
          <a:noFill/>
          <a:ln/>
        </p:spPr>
        <p:txBody>
          <a:bodyPr wrap="square" lIns="0" tIns="0" rIns="0" bIns="0" rtlCol="0" anchor="t"/>
          <a:lstStyle/>
          <a:p>
            <a:pPr algn="l" indent="0" marL="0">
              <a:lnSpc>
                <a:spcPts val="1750"/>
              </a:lnSpc>
              <a:buNone/>
            </a:pPr>
            <a:r>
              <a:rPr lang="en-US" sz="1050" dirty="0">
                <a:solidFill>
                  <a:srgbClr val="C9D1D9"/>
                </a:solidFill>
                <a:latin typeface="Inter" pitchFamily="34" charset="0"/>
                <a:ea typeface="Inter" pitchFamily="34" charset="-122"/>
                <a:cs typeface="Inter" pitchFamily="34" charset="-120"/>
              </a:rPr>
              <a:t>TCA is a pivotal strategic tool, empowering application teams to navigate cloud adoption with unparalleled clarity and efficiency. It provides prescriptive guidance, reducing time-to-market and ensuring alignment with enterprise standards from the outset. TCA de-risks cloud initiatives and accelerates adoption by automating detailed, compliant, and optimized cloud blueprints. This frees up valuable developer time, fosters agility, and ensures secure, strategic cloud deployments.</a:t>
            </a:r>
            <a:endParaRPr lang="en-US" sz="1050" dirty="0"/>
          </a:p>
        </p:txBody>
      </p:sp>
      <p:sp>
        <p:nvSpPr>
          <p:cNvPr id="5" name="Shape 3"/>
          <p:cNvSpPr/>
          <p:nvPr/>
        </p:nvSpPr>
        <p:spPr>
          <a:xfrm>
            <a:off x="793790" y="2414111"/>
            <a:ext cx="4255056" cy="742236"/>
          </a:xfrm>
          <a:prstGeom prst="roundRect">
            <a:avLst>
              <a:gd name="adj" fmla="val 9856"/>
            </a:avLst>
          </a:prstGeom>
          <a:solidFill>
            <a:srgbClr val="1F1F2E"/>
          </a:solidFill>
          <a:ln w="15240">
            <a:solidFill>
              <a:srgbClr val="B084F5"/>
            </a:solidFill>
            <a:prstDash val="solid"/>
          </a:ln>
        </p:spPr>
      </p:sp>
      <p:sp>
        <p:nvSpPr>
          <p:cNvPr id="6" name="Shape 4"/>
          <p:cNvSpPr/>
          <p:nvPr/>
        </p:nvSpPr>
        <p:spPr>
          <a:xfrm>
            <a:off x="778550" y="2414111"/>
            <a:ext cx="60960" cy="742236"/>
          </a:xfrm>
          <a:prstGeom prst="roundRect">
            <a:avLst>
              <a:gd name="adj" fmla="val 95721"/>
            </a:avLst>
          </a:prstGeom>
          <a:solidFill>
            <a:srgbClr val="B084F5"/>
          </a:solidFill>
          <a:ln/>
        </p:spPr>
      </p:sp>
      <p:sp>
        <p:nvSpPr>
          <p:cNvPr id="7" name="Text 5"/>
          <p:cNvSpPr/>
          <p:nvPr/>
        </p:nvSpPr>
        <p:spPr>
          <a:xfrm>
            <a:off x="993577" y="2568178"/>
            <a:ext cx="3901202" cy="434102"/>
          </a:xfrm>
          <a:prstGeom prst="rect">
            <a:avLst/>
          </a:prstGeom>
          <a:noFill/>
          <a:ln/>
        </p:spPr>
        <p:txBody>
          <a:bodyPr wrap="squar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How to deploy their application into cloud environments securely and efficiently</a:t>
            </a:r>
            <a:endParaRPr lang="en-US" sz="1350" dirty="0"/>
          </a:p>
        </p:txBody>
      </p:sp>
      <p:sp>
        <p:nvSpPr>
          <p:cNvPr id="8" name="Shape 6"/>
          <p:cNvSpPr/>
          <p:nvPr/>
        </p:nvSpPr>
        <p:spPr>
          <a:xfrm>
            <a:off x="5187672" y="2414111"/>
            <a:ext cx="4255056" cy="742236"/>
          </a:xfrm>
          <a:prstGeom prst="roundRect">
            <a:avLst>
              <a:gd name="adj" fmla="val 9856"/>
            </a:avLst>
          </a:prstGeom>
          <a:solidFill>
            <a:srgbClr val="1F1F2E"/>
          </a:solidFill>
          <a:ln w="15240">
            <a:solidFill>
              <a:srgbClr val="B084F5"/>
            </a:solidFill>
            <a:prstDash val="solid"/>
          </a:ln>
        </p:spPr>
      </p:sp>
      <p:sp>
        <p:nvSpPr>
          <p:cNvPr id="9" name="Shape 7"/>
          <p:cNvSpPr/>
          <p:nvPr/>
        </p:nvSpPr>
        <p:spPr>
          <a:xfrm>
            <a:off x="5172432" y="2414111"/>
            <a:ext cx="60960" cy="742236"/>
          </a:xfrm>
          <a:prstGeom prst="roundRect">
            <a:avLst>
              <a:gd name="adj" fmla="val 95721"/>
            </a:avLst>
          </a:prstGeom>
          <a:solidFill>
            <a:srgbClr val="B084F5"/>
          </a:solidFill>
          <a:ln/>
        </p:spPr>
      </p:sp>
      <p:sp>
        <p:nvSpPr>
          <p:cNvPr id="10" name="Text 8"/>
          <p:cNvSpPr/>
          <p:nvPr/>
        </p:nvSpPr>
        <p:spPr>
          <a:xfrm>
            <a:off x="5387459" y="2568178"/>
            <a:ext cx="3901202" cy="434102"/>
          </a:xfrm>
          <a:prstGeom prst="rect">
            <a:avLst/>
          </a:prstGeom>
          <a:noFill/>
          <a:ln/>
        </p:spPr>
        <p:txBody>
          <a:bodyPr wrap="squar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Which cloud services they should leverage (and a comprehensive rationale why)</a:t>
            </a:r>
            <a:endParaRPr lang="en-US" sz="1350" dirty="0"/>
          </a:p>
        </p:txBody>
      </p:sp>
      <p:sp>
        <p:nvSpPr>
          <p:cNvPr id="11" name="Shape 9"/>
          <p:cNvSpPr/>
          <p:nvPr/>
        </p:nvSpPr>
        <p:spPr>
          <a:xfrm>
            <a:off x="9581555" y="2414111"/>
            <a:ext cx="4255056" cy="742236"/>
          </a:xfrm>
          <a:prstGeom prst="roundRect">
            <a:avLst>
              <a:gd name="adj" fmla="val 9856"/>
            </a:avLst>
          </a:prstGeom>
          <a:solidFill>
            <a:srgbClr val="1F1F2E"/>
          </a:solidFill>
          <a:ln w="15240">
            <a:solidFill>
              <a:srgbClr val="B084F5"/>
            </a:solidFill>
            <a:prstDash val="solid"/>
          </a:ln>
        </p:spPr>
      </p:sp>
      <p:sp>
        <p:nvSpPr>
          <p:cNvPr id="12" name="Shape 10"/>
          <p:cNvSpPr/>
          <p:nvPr/>
        </p:nvSpPr>
        <p:spPr>
          <a:xfrm>
            <a:off x="9566315" y="2414111"/>
            <a:ext cx="60960" cy="742236"/>
          </a:xfrm>
          <a:prstGeom prst="roundRect">
            <a:avLst>
              <a:gd name="adj" fmla="val 95721"/>
            </a:avLst>
          </a:prstGeom>
          <a:solidFill>
            <a:srgbClr val="B084F5"/>
          </a:solidFill>
          <a:ln/>
        </p:spPr>
      </p:sp>
      <p:sp>
        <p:nvSpPr>
          <p:cNvPr id="13" name="Text 11"/>
          <p:cNvSpPr/>
          <p:nvPr/>
        </p:nvSpPr>
        <p:spPr>
          <a:xfrm>
            <a:off x="9781342" y="2568178"/>
            <a:ext cx="3901202" cy="434102"/>
          </a:xfrm>
          <a:prstGeom prst="rect">
            <a:avLst/>
          </a:prstGeom>
          <a:noFill/>
          <a:ln/>
        </p:spPr>
        <p:txBody>
          <a:bodyPr wrap="squar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Potential architectural and operational risks inherent in their proposed designs</a:t>
            </a:r>
            <a:endParaRPr lang="en-US" sz="1350" dirty="0"/>
          </a:p>
        </p:txBody>
      </p:sp>
      <p:sp>
        <p:nvSpPr>
          <p:cNvPr id="14" name="Shape 12"/>
          <p:cNvSpPr/>
          <p:nvPr/>
        </p:nvSpPr>
        <p:spPr>
          <a:xfrm>
            <a:off x="793790" y="3295174"/>
            <a:ext cx="4255056" cy="959287"/>
          </a:xfrm>
          <a:prstGeom prst="roundRect">
            <a:avLst>
              <a:gd name="adj" fmla="val 7626"/>
            </a:avLst>
          </a:prstGeom>
          <a:solidFill>
            <a:srgbClr val="1F1F2E"/>
          </a:solidFill>
          <a:ln w="15240">
            <a:solidFill>
              <a:srgbClr val="B084F5"/>
            </a:solidFill>
            <a:prstDash val="solid"/>
          </a:ln>
        </p:spPr>
      </p:sp>
      <p:sp>
        <p:nvSpPr>
          <p:cNvPr id="15" name="Shape 13"/>
          <p:cNvSpPr/>
          <p:nvPr/>
        </p:nvSpPr>
        <p:spPr>
          <a:xfrm>
            <a:off x="778550" y="3295174"/>
            <a:ext cx="60960" cy="959287"/>
          </a:xfrm>
          <a:prstGeom prst="roundRect">
            <a:avLst>
              <a:gd name="adj" fmla="val 95721"/>
            </a:avLst>
          </a:prstGeom>
          <a:solidFill>
            <a:srgbClr val="B084F5"/>
          </a:solidFill>
          <a:ln/>
        </p:spPr>
      </p:sp>
      <p:sp>
        <p:nvSpPr>
          <p:cNvPr id="16" name="Text 14"/>
          <p:cNvSpPr/>
          <p:nvPr/>
        </p:nvSpPr>
        <p:spPr>
          <a:xfrm>
            <a:off x="993577" y="3449241"/>
            <a:ext cx="3901202" cy="651153"/>
          </a:xfrm>
          <a:prstGeom prst="rect">
            <a:avLst/>
          </a:prstGeom>
          <a:noFill/>
          <a:ln/>
        </p:spPr>
        <p:txBody>
          <a:bodyPr wrap="squar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Specific enterprise controls and regulatory requirements that might impede their progress</a:t>
            </a:r>
            <a:endParaRPr lang="en-US" sz="1350" dirty="0"/>
          </a:p>
        </p:txBody>
      </p:sp>
      <p:sp>
        <p:nvSpPr>
          <p:cNvPr id="17" name="Shape 15"/>
          <p:cNvSpPr/>
          <p:nvPr/>
        </p:nvSpPr>
        <p:spPr>
          <a:xfrm>
            <a:off x="5187672" y="3295174"/>
            <a:ext cx="4255056" cy="959287"/>
          </a:xfrm>
          <a:prstGeom prst="roundRect">
            <a:avLst>
              <a:gd name="adj" fmla="val 7626"/>
            </a:avLst>
          </a:prstGeom>
          <a:solidFill>
            <a:srgbClr val="1F1F2E"/>
          </a:solidFill>
          <a:ln w="15240">
            <a:solidFill>
              <a:srgbClr val="B084F5"/>
            </a:solidFill>
            <a:prstDash val="solid"/>
          </a:ln>
        </p:spPr>
      </p:sp>
      <p:sp>
        <p:nvSpPr>
          <p:cNvPr id="18" name="Shape 16"/>
          <p:cNvSpPr/>
          <p:nvPr/>
        </p:nvSpPr>
        <p:spPr>
          <a:xfrm>
            <a:off x="5172432" y="3295174"/>
            <a:ext cx="60960" cy="959287"/>
          </a:xfrm>
          <a:prstGeom prst="roundRect">
            <a:avLst>
              <a:gd name="adj" fmla="val 95721"/>
            </a:avLst>
          </a:prstGeom>
          <a:solidFill>
            <a:srgbClr val="B084F5"/>
          </a:solidFill>
          <a:ln/>
        </p:spPr>
      </p:sp>
      <p:sp>
        <p:nvSpPr>
          <p:cNvPr id="19" name="Text 17"/>
          <p:cNvSpPr/>
          <p:nvPr/>
        </p:nvSpPr>
        <p:spPr>
          <a:xfrm>
            <a:off x="5387459" y="3449241"/>
            <a:ext cx="3901202" cy="434102"/>
          </a:xfrm>
          <a:prstGeom prst="rect">
            <a:avLst/>
          </a:prstGeom>
          <a:noFill/>
          <a:ln/>
        </p:spPr>
        <p:txBody>
          <a:bodyPr wrap="squar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Whether formal policy exceptions are required, and the justification for them</a:t>
            </a:r>
            <a:endParaRPr lang="en-US" sz="1350" dirty="0"/>
          </a:p>
        </p:txBody>
      </p:sp>
      <p:sp>
        <p:nvSpPr>
          <p:cNvPr id="20" name="Shape 18"/>
          <p:cNvSpPr/>
          <p:nvPr/>
        </p:nvSpPr>
        <p:spPr>
          <a:xfrm>
            <a:off x="9581555" y="3295174"/>
            <a:ext cx="4255056" cy="959287"/>
          </a:xfrm>
          <a:prstGeom prst="roundRect">
            <a:avLst>
              <a:gd name="adj" fmla="val 7626"/>
            </a:avLst>
          </a:prstGeom>
          <a:solidFill>
            <a:srgbClr val="1F1F2E"/>
          </a:solidFill>
          <a:ln w="15240">
            <a:solidFill>
              <a:srgbClr val="B084F5"/>
            </a:solidFill>
            <a:prstDash val="solid"/>
          </a:ln>
        </p:spPr>
      </p:sp>
      <p:sp>
        <p:nvSpPr>
          <p:cNvPr id="21" name="Shape 19"/>
          <p:cNvSpPr/>
          <p:nvPr/>
        </p:nvSpPr>
        <p:spPr>
          <a:xfrm>
            <a:off x="9566315" y="3295174"/>
            <a:ext cx="60960" cy="959287"/>
          </a:xfrm>
          <a:prstGeom prst="roundRect">
            <a:avLst>
              <a:gd name="adj" fmla="val 95721"/>
            </a:avLst>
          </a:prstGeom>
          <a:solidFill>
            <a:srgbClr val="B084F5"/>
          </a:solidFill>
          <a:ln/>
        </p:spPr>
      </p:sp>
      <p:sp>
        <p:nvSpPr>
          <p:cNvPr id="22" name="Text 20"/>
          <p:cNvSpPr/>
          <p:nvPr/>
        </p:nvSpPr>
        <p:spPr>
          <a:xfrm>
            <a:off x="9781342" y="3449241"/>
            <a:ext cx="3901202" cy="434102"/>
          </a:xfrm>
          <a:prstGeom prst="rect">
            <a:avLst/>
          </a:prstGeom>
          <a:noFill/>
          <a:ln/>
        </p:spPr>
        <p:txBody>
          <a:bodyPr wrap="squar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Which validated architecture patterns best fit their application's strategic needs</a:t>
            </a:r>
            <a:endParaRPr lang="en-US" sz="1350" dirty="0"/>
          </a:p>
        </p:txBody>
      </p:sp>
      <p:sp>
        <p:nvSpPr>
          <p:cNvPr id="23" name="Text 21"/>
          <p:cNvSpPr/>
          <p:nvPr/>
        </p:nvSpPr>
        <p:spPr>
          <a:xfrm>
            <a:off x="793790" y="4462820"/>
            <a:ext cx="4991576" cy="260390"/>
          </a:xfrm>
          <a:prstGeom prst="rect">
            <a:avLst/>
          </a:prstGeom>
          <a:noFill/>
          <a:ln/>
        </p:spPr>
        <p:txBody>
          <a:bodyPr wrap="none" lIns="0" tIns="0" rIns="0" bIns="0" rtlCol="0" anchor="t"/>
          <a:lstStyle/>
          <a:p>
            <a:pPr algn="l" indent="0" marL="0">
              <a:lnSpc>
                <a:spcPts val="2050"/>
              </a:lnSpc>
              <a:buNone/>
            </a:pPr>
            <a:r>
              <a:rPr lang="en-US" sz="1600" b="1" dirty="0">
                <a:solidFill>
                  <a:srgbClr val="008A00"/>
                </a:solidFill>
                <a:latin typeface="Inter Bold" pitchFamily="34" charset="0"/>
                <a:ea typeface="Inter Bold" pitchFamily="34" charset="-122"/>
                <a:cs typeface="Inter Bold" pitchFamily="34" charset="-120"/>
              </a:rPr>
              <a:t>TCA automatically produces critical deliverables:</a:t>
            </a:r>
            <a:endParaRPr lang="en-US" sz="1600" dirty="0"/>
          </a:p>
        </p:txBody>
      </p:sp>
      <p:sp>
        <p:nvSpPr>
          <p:cNvPr id="24" name="Text 22"/>
          <p:cNvSpPr/>
          <p:nvPr/>
        </p:nvSpPr>
        <p:spPr>
          <a:xfrm>
            <a:off x="793790" y="5056584"/>
            <a:ext cx="6218158" cy="555784"/>
          </a:xfrm>
          <a:prstGeom prst="rect">
            <a:avLst/>
          </a:prstGeom>
          <a:noFill/>
          <a:ln/>
        </p:spPr>
        <p:txBody>
          <a:bodyPr wrap="square" lIns="0" tIns="0" rIns="0" bIns="0" rtlCol="0" anchor="t"/>
          <a:lstStyle/>
          <a:p>
            <a:pPr algn="l" marL="342900" indent="-342900">
              <a:lnSpc>
                <a:spcPts val="1750"/>
              </a:lnSpc>
              <a:buSzPct val="100000"/>
              <a:buChar char="•"/>
            </a:pPr>
            <a:r>
              <a:rPr lang="en-US" sz="1050" b="1" dirty="0">
                <a:solidFill>
                  <a:srgbClr val="C9D1D9"/>
                </a:solidFill>
                <a:latin typeface="Inter" pitchFamily="34" charset="0"/>
                <a:ea typeface="Inter" pitchFamily="34" charset="-122"/>
                <a:cs typeface="Inter" pitchFamily="34" charset="-120"/>
              </a:rPr>
              <a:t>Deployment Blueprint:</a:t>
            </a:r>
            <a:pPr algn="l" indent="0" marL="0">
              <a:lnSpc>
                <a:spcPts val="1750"/>
              </a:lnSpc>
              <a:buNone/>
            </a:pPr>
            <a:r>
              <a:rPr lang="en-US" sz="1050" dirty="0">
                <a:solidFill>
                  <a:srgbClr val="C9D1D9"/>
                </a:solidFill>
                <a:latin typeface="Inter" pitchFamily="34" charset="0"/>
                <a:ea typeface="Inter" pitchFamily="34" charset="-122"/>
                <a:cs typeface="Inter" pitchFamily="34" charset="-120"/>
              </a:rPr>
              <a:t> Tailored IaC templates and configurations for immediate implementation.</a:t>
            </a:r>
            <a:endParaRPr lang="en-US" sz="1050" dirty="0"/>
          </a:p>
        </p:txBody>
      </p:sp>
      <p:sp>
        <p:nvSpPr>
          <p:cNvPr id="25" name="Text 23"/>
          <p:cNvSpPr/>
          <p:nvPr/>
        </p:nvSpPr>
        <p:spPr>
          <a:xfrm>
            <a:off x="793790" y="5660946"/>
            <a:ext cx="6218158" cy="555784"/>
          </a:xfrm>
          <a:prstGeom prst="rect">
            <a:avLst/>
          </a:prstGeom>
          <a:noFill/>
          <a:ln/>
        </p:spPr>
        <p:txBody>
          <a:bodyPr wrap="square" lIns="0" tIns="0" rIns="0" bIns="0" rtlCol="0" anchor="t"/>
          <a:lstStyle/>
          <a:p>
            <a:pPr algn="l" marL="342900" indent="-342900">
              <a:lnSpc>
                <a:spcPts val="1750"/>
              </a:lnSpc>
              <a:buSzPct val="100000"/>
              <a:buChar char="•"/>
            </a:pPr>
            <a:r>
              <a:rPr lang="en-US" sz="1050" b="1" dirty="0">
                <a:solidFill>
                  <a:srgbClr val="C9D1D9"/>
                </a:solidFill>
                <a:latin typeface="Inter" pitchFamily="34" charset="0"/>
                <a:ea typeface="Inter" pitchFamily="34" charset="-122"/>
                <a:cs typeface="Inter" pitchFamily="34" charset="-120"/>
              </a:rPr>
              <a:t>Migration Guidance:</a:t>
            </a:r>
            <a:pPr algn="l" indent="0" marL="0">
              <a:lnSpc>
                <a:spcPts val="1750"/>
              </a:lnSpc>
              <a:buNone/>
            </a:pPr>
            <a:r>
              <a:rPr lang="en-US" sz="1050" dirty="0">
                <a:solidFill>
                  <a:srgbClr val="C9D1D9"/>
                </a:solidFill>
                <a:latin typeface="Inter" pitchFamily="34" charset="0"/>
                <a:ea typeface="Inter" pitchFamily="34" charset="-122"/>
                <a:cs typeface="Inter" pitchFamily="34" charset="-120"/>
              </a:rPr>
              <a:t> Phased strategies for existing application migrations.</a:t>
            </a:r>
            <a:endParaRPr lang="en-US" sz="1050" dirty="0"/>
          </a:p>
        </p:txBody>
      </p:sp>
      <p:sp>
        <p:nvSpPr>
          <p:cNvPr id="26" name="Text 24"/>
          <p:cNvSpPr/>
          <p:nvPr/>
        </p:nvSpPr>
        <p:spPr>
          <a:xfrm>
            <a:off x="793790" y="6265307"/>
            <a:ext cx="6218158" cy="555784"/>
          </a:xfrm>
          <a:prstGeom prst="rect">
            <a:avLst/>
          </a:prstGeom>
          <a:noFill/>
          <a:ln/>
        </p:spPr>
        <p:txBody>
          <a:bodyPr wrap="square" lIns="0" tIns="0" rIns="0" bIns="0" rtlCol="0" anchor="t"/>
          <a:lstStyle/>
          <a:p>
            <a:pPr algn="l" marL="342900" indent="-342900">
              <a:lnSpc>
                <a:spcPts val="1750"/>
              </a:lnSpc>
              <a:buSzPct val="100000"/>
              <a:buChar char="•"/>
            </a:pPr>
            <a:r>
              <a:rPr lang="en-US" sz="1050" b="1" dirty="0">
                <a:solidFill>
                  <a:srgbClr val="C9D1D9"/>
                </a:solidFill>
                <a:latin typeface="Inter" pitchFamily="34" charset="0"/>
                <a:ea typeface="Inter" pitchFamily="34" charset="-122"/>
                <a:cs typeface="Inter" pitchFamily="34" charset="-120"/>
              </a:rPr>
              <a:t>Compatibility &amp; Alignment Analysis:</a:t>
            </a:r>
            <a:pPr algn="l" indent="0" marL="0">
              <a:lnSpc>
                <a:spcPts val="1750"/>
              </a:lnSpc>
              <a:buNone/>
            </a:pPr>
            <a:r>
              <a:rPr lang="en-US" sz="1050" dirty="0">
                <a:solidFill>
                  <a:srgbClr val="C9D1D9"/>
                </a:solidFill>
                <a:latin typeface="Inter" pitchFamily="34" charset="0"/>
                <a:ea typeface="Inter" pitchFamily="34" charset="-122"/>
                <a:cs typeface="Inter" pitchFamily="34" charset="-120"/>
              </a:rPr>
              <a:t> Report assessing designs against TD's standards.</a:t>
            </a:r>
            <a:endParaRPr lang="en-US" sz="1050" dirty="0"/>
          </a:p>
        </p:txBody>
      </p:sp>
      <p:sp>
        <p:nvSpPr>
          <p:cNvPr id="27" name="Text 25"/>
          <p:cNvSpPr/>
          <p:nvPr/>
        </p:nvSpPr>
        <p:spPr>
          <a:xfrm>
            <a:off x="7358420" y="5056584"/>
            <a:ext cx="6485692" cy="555784"/>
          </a:xfrm>
          <a:prstGeom prst="rect">
            <a:avLst/>
          </a:prstGeom>
          <a:noFill/>
          <a:ln/>
        </p:spPr>
        <p:txBody>
          <a:bodyPr wrap="square" lIns="0" tIns="0" rIns="0" bIns="0" rtlCol="0" anchor="t"/>
          <a:lstStyle/>
          <a:p>
            <a:pPr algn="l" marL="342900" indent="-342900">
              <a:lnSpc>
                <a:spcPts val="1750"/>
              </a:lnSpc>
              <a:buSzPct val="100000"/>
              <a:buChar char="•"/>
            </a:pPr>
            <a:r>
              <a:rPr lang="en-US" sz="1050" b="1" dirty="0">
                <a:solidFill>
                  <a:srgbClr val="C9D1D9"/>
                </a:solidFill>
                <a:latin typeface="Inter" pitchFamily="34" charset="0"/>
                <a:ea typeface="Inter" pitchFamily="34" charset="-122"/>
                <a:cs typeface="Inter" pitchFamily="34" charset="-120"/>
              </a:rPr>
              <a:t>Policy Blockers + Rationale:</a:t>
            </a:r>
            <a:pPr algn="l" indent="0" marL="0">
              <a:lnSpc>
                <a:spcPts val="1750"/>
              </a:lnSpc>
              <a:buNone/>
            </a:pPr>
            <a:r>
              <a:rPr lang="en-US" sz="1050" dirty="0">
                <a:solidFill>
                  <a:srgbClr val="C9D1D9"/>
                </a:solidFill>
                <a:latin typeface="Inter" pitchFamily="34" charset="0"/>
                <a:ea typeface="Inter" pitchFamily="34" charset="-122"/>
                <a:cs typeface="Inter" pitchFamily="34" charset="-120"/>
              </a:rPr>
              <a:t> Identification and explanation of governance policies that could impede deployment.</a:t>
            </a:r>
            <a:endParaRPr lang="en-US" sz="1050" dirty="0"/>
          </a:p>
        </p:txBody>
      </p:sp>
      <p:sp>
        <p:nvSpPr>
          <p:cNvPr id="28" name="Text 26"/>
          <p:cNvSpPr/>
          <p:nvPr/>
        </p:nvSpPr>
        <p:spPr>
          <a:xfrm>
            <a:off x="7358420" y="5660946"/>
            <a:ext cx="6485692" cy="555784"/>
          </a:xfrm>
          <a:prstGeom prst="rect">
            <a:avLst/>
          </a:prstGeom>
          <a:noFill/>
          <a:ln/>
        </p:spPr>
        <p:txBody>
          <a:bodyPr wrap="square" lIns="0" tIns="0" rIns="0" bIns="0" rtlCol="0" anchor="t"/>
          <a:lstStyle/>
          <a:p>
            <a:pPr algn="l" marL="342900" indent="-342900">
              <a:lnSpc>
                <a:spcPts val="1750"/>
              </a:lnSpc>
              <a:buSzPct val="100000"/>
              <a:buChar char="•"/>
            </a:pPr>
            <a:r>
              <a:rPr lang="en-US" sz="1050" b="1" dirty="0">
                <a:solidFill>
                  <a:srgbClr val="C9D1D9"/>
                </a:solidFill>
                <a:latin typeface="Inter" pitchFamily="34" charset="0"/>
                <a:ea typeface="Inter" pitchFamily="34" charset="-122"/>
                <a:cs typeface="Inter" pitchFamily="34" charset="-120"/>
              </a:rPr>
              <a:t>Tradeoff Explanations:</a:t>
            </a:r>
            <a:pPr algn="l" indent="0" marL="0">
              <a:lnSpc>
                <a:spcPts val="1750"/>
              </a:lnSpc>
              <a:buNone/>
            </a:pPr>
            <a:r>
              <a:rPr lang="en-US" sz="1050" dirty="0">
                <a:solidFill>
                  <a:srgbClr val="C9D1D9"/>
                </a:solidFill>
                <a:latin typeface="Inter" pitchFamily="34" charset="0"/>
                <a:ea typeface="Inter" pitchFamily="34" charset="-122"/>
                <a:cs typeface="Inter" pitchFamily="34" charset="-120"/>
              </a:rPr>
              <a:t> Transparent analysis of compromises (performance, cost, security).</a:t>
            </a:r>
            <a:endParaRPr lang="en-US" sz="1050" dirty="0"/>
          </a:p>
        </p:txBody>
      </p:sp>
      <p:sp>
        <p:nvSpPr>
          <p:cNvPr id="29" name="Text 27"/>
          <p:cNvSpPr/>
          <p:nvPr/>
        </p:nvSpPr>
        <p:spPr>
          <a:xfrm>
            <a:off x="7358420" y="6265307"/>
            <a:ext cx="6485692" cy="555784"/>
          </a:xfrm>
          <a:prstGeom prst="rect">
            <a:avLst/>
          </a:prstGeom>
          <a:noFill/>
          <a:ln/>
        </p:spPr>
        <p:txBody>
          <a:bodyPr wrap="square" lIns="0" tIns="0" rIns="0" bIns="0" rtlCol="0" anchor="t"/>
          <a:lstStyle/>
          <a:p>
            <a:pPr algn="l" marL="342900" indent="-342900">
              <a:lnSpc>
                <a:spcPts val="1750"/>
              </a:lnSpc>
              <a:buSzPct val="100000"/>
              <a:buChar char="•"/>
            </a:pPr>
            <a:r>
              <a:rPr lang="en-US" sz="1050" b="1" dirty="0">
                <a:solidFill>
                  <a:srgbClr val="C9D1D9"/>
                </a:solidFill>
                <a:latin typeface="Inter" pitchFamily="34" charset="0"/>
                <a:ea typeface="Inter" pitchFamily="34" charset="-122"/>
                <a:cs typeface="Inter" pitchFamily="34" charset="-120"/>
              </a:rPr>
              <a:t>Recommendations for Alternative TD Services:</a:t>
            </a:r>
            <a:pPr algn="l" indent="0" marL="0">
              <a:lnSpc>
                <a:spcPts val="1750"/>
              </a:lnSpc>
              <a:buNone/>
            </a:pPr>
            <a:r>
              <a:rPr lang="en-US" sz="1050" dirty="0">
                <a:solidFill>
                  <a:srgbClr val="C9D1D9"/>
                </a:solidFill>
                <a:latin typeface="Inter" pitchFamily="34" charset="0"/>
                <a:ea typeface="Inter" pitchFamily="34" charset="-122"/>
                <a:cs typeface="Inter" pitchFamily="34" charset="-120"/>
              </a:rPr>
              <a:t> Suggestions for more suitable, compliant, or cost-effective cloud services.</a:t>
            </a:r>
            <a:endParaRPr lang="en-US" sz="1050" dirty="0"/>
          </a:p>
        </p:txBody>
      </p:sp>
      <p:sp>
        <p:nvSpPr>
          <p:cNvPr id="30" name="Text 28"/>
          <p:cNvSpPr/>
          <p:nvPr/>
        </p:nvSpPr>
        <p:spPr>
          <a:xfrm>
            <a:off x="793790" y="7025878"/>
            <a:ext cx="13042821" cy="222290"/>
          </a:xfrm>
          <a:prstGeom prst="rect">
            <a:avLst/>
          </a:prstGeom>
          <a:noFill/>
          <a:ln/>
        </p:spPr>
        <p:txBody>
          <a:bodyPr wrap="none" lIns="0" tIns="0" rIns="0" bIns="0" rtlCol="0" anchor="t"/>
          <a:lstStyle/>
          <a:p>
            <a:pPr algn="l" indent="0" marL="0">
              <a:lnSpc>
                <a:spcPts val="1750"/>
              </a:lnSpc>
              <a:buNone/>
            </a:pPr>
            <a:r>
              <a:rPr lang="en-US" sz="1050" b="1" dirty="0">
                <a:solidFill>
                  <a:srgbClr val="C9D1D9"/>
                </a:solidFill>
                <a:latin typeface="Inter" pitchFamily="34" charset="0"/>
                <a:ea typeface="Inter" pitchFamily="34" charset="-122"/>
                <a:cs typeface="Inter" pitchFamily="34" charset="-120"/>
              </a:rPr>
              <a:t>Use Cases:</a:t>
            </a:r>
            <a:pPr algn="l" indent="0" marL="0">
              <a:lnSpc>
                <a:spcPts val="1750"/>
              </a:lnSpc>
              <a:buNone/>
            </a:pPr>
            <a:r>
              <a:rPr lang="en-US" sz="1050" dirty="0">
                <a:solidFill>
                  <a:srgbClr val="C9D1D9"/>
                </a:solidFill>
                <a:latin typeface="Inter" pitchFamily="34" charset="0"/>
                <a:ea typeface="Inter" pitchFamily="34" charset="-122"/>
                <a:cs typeface="Inter" pitchFamily="34" charset="-120"/>
              </a:rPr>
              <a:t> Validating new deployments, optimizing existing cloud footprints, facilitating complex migrations, and ensuring continuous compliance.</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F1F2E">
              <a:alpha val="80000"/>
            </a:srgbClr>
          </a:solidFill>
          <a:ln/>
        </p:spPr>
      </p:sp>
      <p:sp>
        <p:nvSpPr>
          <p:cNvPr id="4" name="Text 1"/>
          <p:cNvSpPr/>
          <p:nvPr/>
        </p:nvSpPr>
        <p:spPr>
          <a:xfrm>
            <a:off x="793790" y="545783"/>
            <a:ext cx="8755499" cy="558165"/>
          </a:xfrm>
          <a:prstGeom prst="rect">
            <a:avLst/>
          </a:prstGeom>
          <a:noFill/>
          <a:ln/>
        </p:spPr>
        <p:txBody>
          <a:bodyPr wrap="none" lIns="0" tIns="0" rIns="0" bIns="0" rtlCol="0" anchor="t"/>
          <a:lstStyle/>
          <a:p>
            <a:pPr algn="l" indent="0" marL="0">
              <a:lnSpc>
                <a:spcPts val="4350"/>
              </a:lnSpc>
              <a:buNone/>
            </a:pPr>
            <a:r>
              <a:rPr lang="en-US" sz="3500" b="1" dirty="0">
                <a:solidFill>
                  <a:srgbClr val="008A00"/>
                </a:solidFill>
                <a:latin typeface="Inter Bold" pitchFamily="34" charset="0"/>
                <a:ea typeface="Inter Bold" pitchFamily="34" charset="-122"/>
                <a:cs typeface="Inter Bold" pitchFamily="34" charset="-120"/>
              </a:rPr>
              <a:t>TPEA (TD Platform Engineering Advisor)</a:t>
            </a:r>
            <a:endParaRPr lang="en-US" sz="3500" dirty="0"/>
          </a:p>
        </p:txBody>
      </p:sp>
      <p:sp>
        <p:nvSpPr>
          <p:cNvPr id="5" name="Text 2"/>
          <p:cNvSpPr/>
          <p:nvPr/>
        </p:nvSpPr>
        <p:spPr>
          <a:xfrm>
            <a:off x="793790" y="1175385"/>
            <a:ext cx="7814191" cy="446603"/>
          </a:xfrm>
          <a:prstGeom prst="rect">
            <a:avLst/>
          </a:prstGeom>
          <a:noFill/>
          <a:ln/>
        </p:spPr>
        <p:txBody>
          <a:bodyPr wrap="none" lIns="0" tIns="0" rIns="0" bIns="0" rtlCol="0" anchor="t"/>
          <a:lstStyle/>
          <a:p>
            <a:pPr algn="l" indent="0" marL="0">
              <a:lnSpc>
                <a:spcPts val="3500"/>
              </a:lnSpc>
              <a:buNone/>
            </a:pPr>
            <a:r>
              <a:rPr lang="en-US" sz="2800" b="1" dirty="0">
                <a:solidFill>
                  <a:srgbClr val="4D4177"/>
                </a:solidFill>
                <a:latin typeface="Inter Bold" pitchFamily="34" charset="0"/>
                <a:ea typeface="Inter Bold" pitchFamily="34" charset="-122"/>
                <a:cs typeface="Inter Bold" pitchFamily="34" charset="-120"/>
              </a:rPr>
              <a:t>Strategic Enabler for Internal Platform Teams</a:t>
            </a:r>
            <a:endParaRPr lang="en-US" sz="2800" dirty="0"/>
          </a:p>
        </p:txBody>
      </p:sp>
      <p:sp>
        <p:nvSpPr>
          <p:cNvPr id="6" name="Text 3"/>
          <p:cNvSpPr/>
          <p:nvPr/>
        </p:nvSpPr>
        <p:spPr>
          <a:xfrm>
            <a:off x="793790" y="1889879"/>
            <a:ext cx="13042821" cy="571500"/>
          </a:xfrm>
          <a:prstGeom prst="rect">
            <a:avLst/>
          </a:prstGeom>
          <a:noFill/>
          <a:ln/>
        </p:spPr>
        <p:txBody>
          <a:bodyPr wrap="square" lIns="0" tIns="0" rIns="0" bIns="0" rtlCol="0" anchor="t"/>
          <a:lstStyle/>
          <a:p>
            <a:pPr algn="l" indent="0" marL="0">
              <a:lnSpc>
                <a:spcPts val="2250"/>
              </a:lnSpc>
              <a:buNone/>
            </a:pPr>
            <a:r>
              <a:rPr lang="en-US" sz="1400" dirty="0">
                <a:solidFill>
                  <a:srgbClr val="C9D1D9"/>
                </a:solidFill>
                <a:latin typeface="Inter" pitchFamily="34" charset="0"/>
                <a:ea typeface="Inter" pitchFamily="34" charset="-122"/>
                <a:cs typeface="Inter" pitchFamily="34" charset="-120"/>
              </a:rPr>
              <a:t>TPEA is a foundational strategic tool designed to elevate TD's internal platform capabilities, ensuring they are robust, scalable, and compliant. It empowers platform engineering teams to accelerate modernization and streamline operations.</a:t>
            </a:r>
            <a:endParaRPr lang="en-US" sz="1400" dirty="0"/>
          </a:p>
        </p:txBody>
      </p:sp>
      <p:sp>
        <p:nvSpPr>
          <p:cNvPr id="7" name="Shape 4"/>
          <p:cNvSpPr/>
          <p:nvPr/>
        </p:nvSpPr>
        <p:spPr>
          <a:xfrm>
            <a:off x="665202" y="2662238"/>
            <a:ext cx="6560701" cy="4973717"/>
          </a:xfrm>
          <a:prstGeom prst="roundRect">
            <a:avLst>
              <a:gd name="adj" fmla="val 2586"/>
            </a:avLst>
          </a:prstGeom>
          <a:solidFill>
            <a:srgbClr val="1F1F2E"/>
          </a:solidFill>
          <a:ln/>
        </p:spPr>
      </p:sp>
      <p:sp>
        <p:nvSpPr>
          <p:cNvPr id="8" name="Text 5"/>
          <p:cNvSpPr/>
          <p:nvPr/>
        </p:nvSpPr>
        <p:spPr>
          <a:xfrm>
            <a:off x="843796" y="2840831"/>
            <a:ext cx="6203513" cy="669608"/>
          </a:xfrm>
          <a:prstGeom prst="rect">
            <a:avLst/>
          </a:prstGeom>
          <a:noFill/>
          <a:ln/>
        </p:spPr>
        <p:txBody>
          <a:bodyPr wrap="square" lIns="0" tIns="0" rIns="0" bIns="0" rtlCol="0" anchor="t"/>
          <a:lstStyle/>
          <a:p>
            <a:pPr algn="l" indent="0" marL="0">
              <a:lnSpc>
                <a:spcPts val="2600"/>
              </a:lnSpc>
              <a:buNone/>
            </a:pPr>
            <a:r>
              <a:rPr lang="en-US" sz="2100" b="1" dirty="0">
                <a:solidFill>
                  <a:srgbClr val="FFFFFF"/>
                </a:solidFill>
                <a:latin typeface="Inter Bold" pitchFamily="34" charset="0"/>
                <a:ea typeface="Inter Bold" pitchFamily="34" charset="-122"/>
                <a:cs typeface="Inter Bold" pitchFamily="34" charset="-120"/>
              </a:rPr>
              <a:t>TPEA automates critical platform engineering functions:</a:t>
            </a:r>
            <a:endParaRPr lang="en-US" sz="2100" dirty="0"/>
          </a:p>
        </p:txBody>
      </p:sp>
      <p:sp>
        <p:nvSpPr>
          <p:cNvPr id="9" name="Text 6"/>
          <p:cNvSpPr/>
          <p:nvPr/>
        </p:nvSpPr>
        <p:spPr>
          <a:xfrm>
            <a:off x="843796" y="3689032"/>
            <a:ext cx="6203513" cy="714375"/>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C9D1D9"/>
                </a:solidFill>
                <a:latin typeface="Inter" pitchFamily="34" charset="0"/>
                <a:ea typeface="Inter" pitchFamily="34" charset="-122"/>
                <a:cs typeface="Inter" pitchFamily="34" charset="-120"/>
              </a:rPr>
              <a:t>Standardizing Terraform into organization-wide patterns.</a:t>
            </a:r>
            <a:endParaRPr lang="en-US" sz="1400" dirty="0"/>
          </a:p>
        </p:txBody>
      </p:sp>
      <p:sp>
        <p:nvSpPr>
          <p:cNvPr id="10" name="Text 7"/>
          <p:cNvSpPr/>
          <p:nvPr/>
        </p:nvSpPr>
        <p:spPr>
          <a:xfrm>
            <a:off x="843796" y="4465915"/>
            <a:ext cx="6203513" cy="714375"/>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C9D1D9"/>
                </a:solidFill>
                <a:latin typeface="Inter" pitchFamily="34" charset="0"/>
                <a:ea typeface="Inter" pitchFamily="34" charset="-122"/>
                <a:cs typeface="Inter" pitchFamily="34" charset="-120"/>
              </a:rPr>
              <a:t>Detecting configuration drift from approved baselines.</a:t>
            </a:r>
            <a:endParaRPr lang="en-US" sz="1400" dirty="0"/>
          </a:p>
        </p:txBody>
      </p:sp>
      <p:sp>
        <p:nvSpPr>
          <p:cNvPr id="11" name="Text 8"/>
          <p:cNvSpPr/>
          <p:nvPr/>
        </p:nvSpPr>
        <p:spPr>
          <a:xfrm>
            <a:off x="843796" y="5242798"/>
            <a:ext cx="6203513" cy="357188"/>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C9D1D9"/>
                </a:solidFill>
                <a:latin typeface="Inter" pitchFamily="34" charset="0"/>
                <a:ea typeface="Inter" pitchFamily="34" charset="-122"/>
                <a:cs typeface="Inter" pitchFamily="34" charset="-120"/>
              </a:rPr>
              <a:t>STIG interpretation and compliance assistance.</a:t>
            </a:r>
            <a:endParaRPr lang="en-US" sz="1400" dirty="0"/>
          </a:p>
        </p:txBody>
      </p:sp>
      <p:sp>
        <p:nvSpPr>
          <p:cNvPr id="12" name="Text 9"/>
          <p:cNvSpPr/>
          <p:nvPr/>
        </p:nvSpPr>
        <p:spPr>
          <a:xfrm>
            <a:off x="843796" y="5662493"/>
            <a:ext cx="6203513" cy="357188"/>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C9D1D9"/>
                </a:solidFill>
                <a:latin typeface="Inter" pitchFamily="34" charset="0"/>
                <a:ea typeface="Inter" pitchFamily="34" charset="-122"/>
                <a:cs typeface="Inter" pitchFamily="34" charset="-120"/>
              </a:rPr>
              <a:t>Generating SIEM use cases for new services.</a:t>
            </a:r>
            <a:endParaRPr lang="en-US" sz="1400" dirty="0"/>
          </a:p>
        </p:txBody>
      </p:sp>
      <p:sp>
        <p:nvSpPr>
          <p:cNvPr id="13" name="Text 10"/>
          <p:cNvSpPr/>
          <p:nvPr/>
        </p:nvSpPr>
        <p:spPr>
          <a:xfrm>
            <a:off x="843796" y="6082189"/>
            <a:ext cx="6203513" cy="714375"/>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C9D1D9"/>
                </a:solidFill>
                <a:latin typeface="Inter" pitchFamily="34" charset="0"/>
                <a:ea typeface="Inter" pitchFamily="34" charset="-122"/>
                <a:cs typeface="Inter" pitchFamily="34" charset="-120"/>
              </a:rPr>
              <a:t>Generating test plans for new patterns, IaC modules, or cloud features.</a:t>
            </a:r>
            <a:endParaRPr lang="en-US" sz="1400" dirty="0"/>
          </a:p>
        </p:txBody>
      </p:sp>
      <p:sp>
        <p:nvSpPr>
          <p:cNvPr id="14" name="Text 11"/>
          <p:cNvSpPr/>
          <p:nvPr/>
        </p:nvSpPr>
        <p:spPr>
          <a:xfrm>
            <a:off x="843796" y="6859072"/>
            <a:ext cx="6203513" cy="714375"/>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C9D1D9"/>
                </a:solidFill>
                <a:latin typeface="Inter" pitchFamily="34" charset="0"/>
                <a:ea typeface="Inter" pitchFamily="34" charset="-122"/>
                <a:cs typeface="Inter" pitchFamily="34" charset="-120"/>
              </a:rPr>
              <a:t>Creating consistent “known good” baselines across services.</a:t>
            </a:r>
            <a:endParaRPr lang="en-US" sz="1400" dirty="0"/>
          </a:p>
        </p:txBody>
      </p:sp>
      <p:sp>
        <p:nvSpPr>
          <p:cNvPr id="15" name="Shape 12"/>
          <p:cNvSpPr/>
          <p:nvPr/>
        </p:nvSpPr>
        <p:spPr>
          <a:xfrm>
            <a:off x="7412117" y="2662238"/>
            <a:ext cx="6560701" cy="4973717"/>
          </a:xfrm>
          <a:prstGeom prst="roundRect">
            <a:avLst>
              <a:gd name="adj" fmla="val 2586"/>
            </a:avLst>
          </a:prstGeom>
          <a:solidFill>
            <a:srgbClr val="1F1F2E"/>
          </a:solidFill>
          <a:ln/>
        </p:spPr>
      </p:sp>
      <p:sp>
        <p:nvSpPr>
          <p:cNvPr id="16" name="Text 13"/>
          <p:cNvSpPr/>
          <p:nvPr/>
        </p:nvSpPr>
        <p:spPr>
          <a:xfrm>
            <a:off x="7590711" y="2840831"/>
            <a:ext cx="3627596" cy="334804"/>
          </a:xfrm>
          <a:prstGeom prst="rect">
            <a:avLst/>
          </a:prstGeom>
          <a:noFill/>
          <a:ln/>
        </p:spPr>
        <p:txBody>
          <a:bodyPr wrap="none" lIns="0" tIns="0" rIns="0" bIns="0" rtlCol="0" anchor="t"/>
          <a:lstStyle/>
          <a:p>
            <a:pPr algn="l" indent="0" marL="0">
              <a:lnSpc>
                <a:spcPts val="2600"/>
              </a:lnSpc>
              <a:buNone/>
            </a:pPr>
            <a:r>
              <a:rPr lang="en-US" sz="2100" b="1" dirty="0">
                <a:solidFill>
                  <a:srgbClr val="FFFFFF"/>
                </a:solidFill>
                <a:latin typeface="Inter Bold" pitchFamily="34" charset="0"/>
                <a:ea typeface="Inter Bold" pitchFamily="34" charset="-122"/>
                <a:cs typeface="Inter Bold" pitchFamily="34" charset="-120"/>
              </a:rPr>
              <a:t>TPEA strategically reduces:</a:t>
            </a:r>
            <a:endParaRPr lang="en-US" sz="2100" dirty="0"/>
          </a:p>
        </p:txBody>
      </p:sp>
      <p:pic>
        <p:nvPicPr>
          <p:cNvPr id="1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57624" y="3382030"/>
            <a:ext cx="267891" cy="267891"/>
          </a:xfrm>
          <a:prstGeom prst="rect">
            <a:avLst/>
          </a:prstGeom>
        </p:spPr>
      </p:pic>
      <p:sp>
        <p:nvSpPr>
          <p:cNvPr id="18" name="Text 14"/>
          <p:cNvSpPr/>
          <p:nvPr/>
        </p:nvSpPr>
        <p:spPr>
          <a:xfrm>
            <a:off x="8171140" y="3376493"/>
            <a:ext cx="2232779" cy="278963"/>
          </a:xfrm>
          <a:prstGeom prst="rect">
            <a:avLst/>
          </a:prstGeom>
          <a:noFill/>
          <a:ln/>
        </p:spPr>
        <p:txBody>
          <a:bodyPr wrap="none" lIns="0" tIns="0" rIns="0" bIns="0" rtlCol="0" anchor="t"/>
          <a:lstStyle/>
          <a:p>
            <a:pPr algn="l" indent="0" marL="0">
              <a:lnSpc>
                <a:spcPts val="2150"/>
              </a:lnSpc>
              <a:buNone/>
            </a:pPr>
            <a:r>
              <a:rPr lang="en-US" sz="1750" b="1" dirty="0">
                <a:solidFill>
                  <a:srgbClr val="C9D1D9"/>
                </a:solidFill>
                <a:latin typeface="Inter Bold" pitchFamily="34" charset="0"/>
                <a:ea typeface="Inter Bold" pitchFamily="34" charset="-122"/>
                <a:cs typeface="Inter Bold" pitchFamily="34" charset="-120"/>
              </a:rPr>
              <a:t>Manual rework</a:t>
            </a:r>
            <a:endParaRPr lang="en-US" sz="1750" dirty="0"/>
          </a:p>
        </p:txBody>
      </p:sp>
      <p:sp>
        <p:nvSpPr>
          <p:cNvPr id="19" name="Text 15"/>
          <p:cNvSpPr/>
          <p:nvPr/>
        </p:nvSpPr>
        <p:spPr>
          <a:xfrm>
            <a:off x="8171140" y="3834051"/>
            <a:ext cx="5623084" cy="285750"/>
          </a:xfrm>
          <a:prstGeom prst="rect">
            <a:avLst/>
          </a:prstGeom>
          <a:noFill/>
          <a:ln/>
        </p:spPr>
        <p:txBody>
          <a:bodyPr wrap="none" lIns="0" tIns="0" rIns="0" bIns="0" rtlCol="0" anchor="t"/>
          <a:lstStyle/>
          <a:p>
            <a:pPr algn="l" indent="0" marL="0">
              <a:lnSpc>
                <a:spcPts val="2250"/>
              </a:lnSpc>
              <a:buNone/>
            </a:pPr>
            <a:r>
              <a:rPr lang="en-US" sz="1400" dirty="0">
                <a:solidFill>
                  <a:srgbClr val="C9D1D9"/>
                </a:solidFill>
                <a:latin typeface="Inter" pitchFamily="34" charset="0"/>
                <a:ea typeface="Inter" pitchFamily="34" charset="-122"/>
                <a:cs typeface="Inter" pitchFamily="34" charset="-120"/>
              </a:rPr>
              <a:t>Automating compliant IaC and test plans.</a:t>
            </a:r>
            <a:endParaRPr lang="en-US" sz="1400" dirty="0"/>
          </a:p>
        </p:txBody>
      </p:sp>
      <p:pic>
        <p:nvPicPr>
          <p:cNvPr id="20"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57624" y="4482525"/>
            <a:ext cx="267891" cy="267891"/>
          </a:xfrm>
          <a:prstGeom prst="rect">
            <a:avLst/>
          </a:prstGeom>
        </p:spPr>
      </p:pic>
      <p:sp>
        <p:nvSpPr>
          <p:cNvPr id="21" name="Text 16"/>
          <p:cNvSpPr/>
          <p:nvPr/>
        </p:nvSpPr>
        <p:spPr>
          <a:xfrm>
            <a:off x="8171140" y="4476988"/>
            <a:ext cx="2232779" cy="278963"/>
          </a:xfrm>
          <a:prstGeom prst="rect">
            <a:avLst/>
          </a:prstGeom>
          <a:noFill/>
          <a:ln/>
        </p:spPr>
        <p:txBody>
          <a:bodyPr wrap="none" lIns="0" tIns="0" rIns="0" bIns="0" rtlCol="0" anchor="t"/>
          <a:lstStyle/>
          <a:p>
            <a:pPr algn="l" indent="0" marL="0">
              <a:lnSpc>
                <a:spcPts val="2150"/>
              </a:lnSpc>
              <a:buNone/>
            </a:pPr>
            <a:r>
              <a:rPr lang="en-US" sz="1750" b="1" dirty="0">
                <a:solidFill>
                  <a:srgbClr val="C9D1D9"/>
                </a:solidFill>
                <a:latin typeface="Inter Bold" pitchFamily="34" charset="0"/>
                <a:ea typeface="Inter Bold" pitchFamily="34" charset="-122"/>
                <a:cs typeface="Inter Bold" pitchFamily="34" charset="-120"/>
              </a:rPr>
              <a:t>Architecture drift</a:t>
            </a:r>
            <a:endParaRPr lang="en-US" sz="1750" dirty="0"/>
          </a:p>
        </p:txBody>
      </p:sp>
      <p:sp>
        <p:nvSpPr>
          <p:cNvPr id="22" name="Text 17"/>
          <p:cNvSpPr/>
          <p:nvPr/>
        </p:nvSpPr>
        <p:spPr>
          <a:xfrm>
            <a:off x="8171140" y="4934545"/>
            <a:ext cx="5623084" cy="285750"/>
          </a:xfrm>
          <a:prstGeom prst="rect">
            <a:avLst/>
          </a:prstGeom>
          <a:noFill/>
          <a:ln/>
        </p:spPr>
        <p:txBody>
          <a:bodyPr wrap="none" lIns="0" tIns="0" rIns="0" bIns="0" rtlCol="0" anchor="t"/>
          <a:lstStyle/>
          <a:p>
            <a:pPr algn="l" indent="0" marL="0">
              <a:lnSpc>
                <a:spcPts val="2250"/>
              </a:lnSpc>
              <a:buNone/>
            </a:pPr>
            <a:r>
              <a:rPr lang="en-US" sz="1400" dirty="0">
                <a:solidFill>
                  <a:srgbClr val="C9D1D9"/>
                </a:solidFill>
                <a:latin typeface="Inter" pitchFamily="34" charset="0"/>
                <a:ea typeface="Inter" pitchFamily="34" charset="-122"/>
                <a:cs typeface="Inter" pitchFamily="34" charset="-120"/>
              </a:rPr>
              <a:t>Continuous validation against enterprise patterns.</a:t>
            </a:r>
            <a:endParaRPr lang="en-US" sz="1400" dirty="0"/>
          </a:p>
        </p:txBody>
      </p:sp>
      <p:pic>
        <p:nvPicPr>
          <p:cNvPr id="23"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57624" y="5583019"/>
            <a:ext cx="267891" cy="267891"/>
          </a:xfrm>
          <a:prstGeom prst="rect">
            <a:avLst/>
          </a:prstGeom>
        </p:spPr>
      </p:pic>
      <p:sp>
        <p:nvSpPr>
          <p:cNvPr id="24" name="Text 18"/>
          <p:cNvSpPr/>
          <p:nvPr/>
        </p:nvSpPr>
        <p:spPr>
          <a:xfrm>
            <a:off x="8171140" y="5577483"/>
            <a:ext cx="2377797" cy="278963"/>
          </a:xfrm>
          <a:prstGeom prst="rect">
            <a:avLst/>
          </a:prstGeom>
          <a:noFill/>
          <a:ln/>
        </p:spPr>
        <p:txBody>
          <a:bodyPr wrap="none" lIns="0" tIns="0" rIns="0" bIns="0" rtlCol="0" anchor="t"/>
          <a:lstStyle/>
          <a:p>
            <a:pPr algn="l" indent="0" marL="0">
              <a:lnSpc>
                <a:spcPts val="2150"/>
              </a:lnSpc>
              <a:buNone/>
            </a:pPr>
            <a:r>
              <a:rPr lang="en-US" sz="1750" b="1" dirty="0">
                <a:solidFill>
                  <a:srgbClr val="C9D1D9"/>
                </a:solidFill>
                <a:latin typeface="Inter Bold" pitchFamily="34" charset="0"/>
                <a:ea typeface="Inter Bold" pitchFamily="34" charset="-122"/>
                <a:cs typeface="Inter Bold" pitchFamily="34" charset="-120"/>
              </a:rPr>
              <a:t>Dependency on SMEs</a:t>
            </a:r>
            <a:endParaRPr lang="en-US" sz="1750" dirty="0"/>
          </a:p>
        </p:txBody>
      </p:sp>
      <p:sp>
        <p:nvSpPr>
          <p:cNvPr id="25" name="Text 19"/>
          <p:cNvSpPr/>
          <p:nvPr/>
        </p:nvSpPr>
        <p:spPr>
          <a:xfrm>
            <a:off x="8171140" y="6035040"/>
            <a:ext cx="5623084" cy="285750"/>
          </a:xfrm>
          <a:prstGeom prst="rect">
            <a:avLst/>
          </a:prstGeom>
          <a:noFill/>
          <a:ln/>
        </p:spPr>
        <p:txBody>
          <a:bodyPr wrap="none" lIns="0" tIns="0" rIns="0" bIns="0" rtlCol="0" anchor="t"/>
          <a:lstStyle/>
          <a:p>
            <a:pPr algn="l" indent="0" marL="0">
              <a:lnSpc>
                <a:spcPts val="2250"/>
              </a:lnSpc>
              <a:buNone/>
            </a:pPr>
            <a:r>
              <a:rPr lang="en-US" sz="1400" dirty="0">
                <a:solidFill>
                  <a:srgbClr val="C9D1D9"/>
                </a:solidFill>
                <a:latin typeface="Inter" pitchFamily="34" charset="0"/>
                <a:ea typeface="Inter" pitchFamily="34" charset="-122"/>
                <a:cs typeface="Inter" pitchFamily="34" charset="-120"/>
              </a:rPr>
              <a:t>Codifying expert knowledge into automated processes.</a:t>
            </a:r>
            <a:endParaRPr lang="en-US" sz="1400" dirty="0"/>
          </a:p>
        </p:txBody>
      </p:sp>
      <p:pic>
        <p:nvPicPr>
          <p:cNvPr id="26"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7624" y="6683514"/>
            <a:ext cx="267891" cy="267891"/>
          </a:xfrm>
          <a:prstGeom prst="rect">
            <a:avLst/>
          </a:prstGeom>
        </p:spPr>
      </p:pic>
      <p:sp>
        <p:nvSpPr>
          <p:cNvPr id="27" name="Text 20"/>
          <p:cNvSpPr/>
          <p:nvPr/>
        </p:nvSpPr>
        <p:spPr>
          <a:xfrm>
            <a:off x="8171140" y="6677978"/>
            <a:ext cx="2232779" cy="278963"/>
          </a:xfrm>
          <a:prstGeom prst="rect">
            <a:avLst/>
          </a:prstGeom>
          <a:noFill/>
          <a:ln/>
        </p:spPr>
        <p:txBody>
          <a:bodyPr wrap="none" lIns="0" tIns="0" rIns="0" bIns="0" rtlCol="0" anchor="t"/>
          <a:lstStyle/>
          <a:p>
            <a:pPr algn="l" indent="0" marL="0">
              <a:lnSpc>
                <a:spcPts val="2150"/>
              </a:lnSpc>
              <a:buNone/>
            </a:pPr>
            <a:r>
              <a:rPr lang="en-US" sz="1750" b="1" dirty="0">
                <a:solidFill>
                  <a:srgbClr val="C9D1D9"/>
                </a:solidFill>
                <a:latin typeface="Inter Bold" pitchFamily="34" charset="0"/>
                <a:ea typeface="Inter Bold" pitchFamily="34" charset="-122"/>
                <a:cs typeface="Inter Bold" pitchFamily="34" charset="-120"/>
              </a:rPr>
              <a:t>Roadmap ambiguity</a:t>
            </a:r>
            <a:endParaRPr lang="en-US" sz="1750" dirty="0"/>
          </a:p>
        </p:txBody>
      </p:sp>
      <p:sp>
        <p:nvSpPr>
          <p:cNvPr id="28" name="Text 21"/>
          <p:cNvSpPr/>
          <p:nvPr/>
        </p:nvSpPr>
        <p:spPr>
          <a:xfrm>
            <a:off x="8171140" y="7135535"/>
            <a:ext cx="5623084" cy="285750"/>
          </a:xfrm>
          <a:prstGeom prst="rect">
            <a:avLst/>
          </a:prstGeom>
          <a:noFill/>
          <a:ln/>
        </p:spPr>
        <p:txBody>
          <a:bodyPr wrap="none" lIns="0" tIns="0" rIns="0" bIns="0" rtlCol="0" anchor="t"/>
          <a:lstStyle/>
          <a:p>
            <a:pPr algn="l" indent="0" marL="0">
              <a:lnSpc>
                <a:spcPts val="2250"/>
              </a:lnSpc>
              <a:buNone/>
            </a:pPr>
            <a:r>
              <a:rPr lang="en-US" sz="1400" dirty="0">
                <a:solidFill>
                  <a:srgbClr val="C9D1D9"/>
                </a:solidFill>
                <a:latin typeface="Inter" pitchFamily="34" charset="0"/>
                <a:ea typeface="Inter" pitchFamily="34" charset="-122"/>
                <a:cs typeface="Inter" pitchFamily="34" charset="-120"/>
              </a:rPr>
              <a:t>Clear paths for compliance and insights into blockers.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2025-12-05T15:05:27Z</dcterms:created>
  <dcterms:modified xsi:type="dcterms:W3CDTF">2025-12-05T15:05:27Z</dcterms:modified>
</cp:coreProperties>
</file>